
<file path=[Content_Types].xml><?xml version="1.0" encoding="utf-8"?>
<Types xmlns="http://schemas.openxmlformats.org/package/2006/content-types"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9.xml" ContentType="application/vnd.openxmlformats-officedocument.presentationml.slide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commentAuthors.xml" ContentType="application/vnd.openxmlformats-officedocument.presentationml.commentAuthors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59" r:id="rId2"/>
  </p:sldMasterIdLst>
  <p:notesMasterIdLst>
    <p:notesMasterId r:id="rId26"/>
  </p:notesMasterIdLst>
  <p:sldIdLst>
    <p:sldId id="257" r:id="rId3"/>
    <p:sldId id="270" r:id="rId4"/>
    <p:sldId id="261" r:id="rId5"/>
    <p:sldId id="283" r:id="rId6"/>
    <p:sldId id="286" r:id="rId7"/>
    <p:sldId id="300" r:id="rId8"/>
    <p:sldId id="301" r:id="rId9"/>
    <p:sldId id="303" r:id="rId10"/>
    <p:sldId id="311" r:id="rId11"/>
    <p:sldId id="312" r:id="rId12"/>
    <p:sldId id="308" r:id="rId13"/>
    <p:sldId id="309" r:id="rId14"/>
    <p:sldId id="315" r:id="rId15"/>
    <p:sldId id="316" r:id="rId16"/>
    <p:sldId id="306" r:id="rId17"/>
    <p:sldId id="305" r:id="rId18"/>
    <p:sldId id="313" r:id="rId19"/>
    <p:sldId id="314" r:id="rId20"/>
    <p:sldId id="310" r:id="rId21"/>
    <p:sldId id="307" r:id="rId22"/>
    <p:sldId id="317" r:id="rId23"/>
    <p:sldId id="304" r:id="rId24"/>
    <p:sldId id="267" r:id="rId25"/>
  </p:sldIdLst>
  <p:sldSz cx="12192000" cy="6858000"/>
  <p:notesSz cx="7104063" cy="10234613"/>
  <p:embeddedFontLst>
    <p:embeddedFont>
      <p:font typeface="맑은 고딕" pitchFamily="50" charset="-127"/>
      <p:regular r:id="rId27"/>
      <p:bold r:id="rId2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김 아리" initials="김아" lastIdx="2" clrIdx="0">
    <p:extLst>
      <p:ext uri="{19B8F6BF-5375-455C-9EA6-DF929625EA0E}">
        <p15:presenceInfo xmlns:p15="http://schemas.microsoft.com/office/powerpoint/2012/main" xmlns="" userId="c192dc806e3edf8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0070C0"/>
    <a:srgbClr val="BDC1CA"/>
    <a:srgbClr val="404040"/>
    <a:srgbClr val="DA796C"/>
    <a:srgbClr val="CD4837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098" autoAdjust="0"/>
    <p:restoredTop sz="98931" autoAdjust="0"/>
  </p:normalViewPr>
  <p:slideViewPr>
    <p:cSldViewPr snapToGrid="0">
      <p:cViewPr varScale="1">
        <p:scale>
          <a:sx n="116" d="100"/>
          <a:sy n="116" d="100"/>
        </p:scale>
        <p:origin x="-756" y="-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1" d="100"/>
          <a:sy n="51" d="100"/>
        </p:scale>
        <p:origin x="2076" y="78"/>
      </p:cViewPr>
      <p:guideLst/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font" Target="fonts/font2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font" Target="fonts/font1.fntdata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79A0EC-A84B-45A0-9CC0-C7F7F5C15F03}" type="datetimeFigureOut">
              <a:rPr lang="ko-KR" altLang="en-US" smtClean="0"/>
              <a:pPr/>
              <a:t>2020-05-22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EE8610-D178-4487-8D88-E207171A10F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029079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18213952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36597998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34873818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22344343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DC1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7647833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8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BDC1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모서리가 둥근 직사각형 7"/>
          <p:cNvSpPr/>
          <p:nvPr userDrawn="1"/>
        </p:nvSpPr>
        <p:spPr>
          <a:xfrm>
            <a:off x="319314" y="355601"/>
            <a:ext cx="11553372" cy="616856"/>
          </a:xfrm>
          <a:prstGeom prst="roundRect">
            <a:avLst>
              <a:gd name="adj" fmla="val 1469"/>
            </a:avLst>
          </a:prstGeom>
          <a:solidFill>
            <a:srgbClr val="EEEC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직사각형 8"/>
          <p:cNvSpPr/>
          <p:nvPr userDrawn="1"/>
        </p:nvSpPr>
        <p:spPr>
          <a:xfrm>
            <a:off x="319314" y="537029"/>
            <a:ext cx="11553372" cy="578394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16200000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9074598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그룹 23"/>
          <p:cNvGrpSpPr/>
          <p:nvPr/>
        </p:nvGrpSpPr>
        <p:grpSpPr>
          <a:xfrm>
            <a:off x="5898516" y="2835363"/>
            <a:ext cx="394968" cy="72000"/>
            <a:chOff x="561638" y="1064986"/>
            <a:chExt cx="394968" cy="72000"/>
          </a:xfrm>
        </p:grpSpPr>
        <p:sp>
          <p:nvSpPr>
            <p:cNvPr id="14" name="타원 13"/>
            <p:cNvSpPr/>
            <p:nvPr/>
          </p:nvSpPr>
          <p:spPr>
            <a:xfrm>
              <a:off x="561638" y="1064986"/>
              <a:ext cx="72000" cy="72000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723122" y="1064986"/>
              <a:ext cx="72000" cy="7200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6" name="타원 15"/>
            <p:cNvSpPr/>
            <p:nvPr/>
          </p:nvSpPr>
          <p:spPr>
            <a:xfrm>
              <a:off x="884606" y="1064986"/>
              <a:ext cx="72000" cy="72000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5510935" y="2420258"/>
            <a:ext cx="12275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b="1" dirty="0" smtClean="0">
                <a:solidFill>
                  <a:srgbClr val="00B0F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400" b="1" dirty="0" smtClean="0">
                <a:solidFill>
                  <a:srgbClr val="00B0F0"/>
                </a:solidFill>
                <a:latin typeface="맑은 고딕" pitchFamily="50" charset="-127"/>
                <a:ea typeface="맑은 고딕" pitchFamily="50" charset="-127"/>
              </a:rPr>
              <a:t>ALYAKBOA</a:t>
            </a:r>
            <a:r>
              <a:rPr lang="ko-KR" altLang="en-US" sz="1400" b="1" dirty="0" smtClean="0">
                <a:solidFill>
                  <a:srgbClr val="00B0F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endParaRPr lang="ko-KR" altLang="en-US" sz="1400" b="1" dirty="0">
              <a:solidFill>
                <a:srgbClr val="00B0F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="" xmlns:a16="http://schemas.microsoft.com/office/drawing/2014/main" id="{3B671BD4-4EDB-437F-85EE-86BFB54BA513}"/>
              </a:ext>
            </a:extLst>
          </p:cNvPr>
          <p:cNvGrpSpPr/>
          <p:nvPr/>
        </p:nvGrpSpPr>
        <p:grpSpPr>
          <a:xfrm>
            <a:off x="5654467" y="1197911"/>
            <a:ext cx="1220884" cy="920150"/>
            <a:chOff x="5648921" y="1818793"/>
            <a:chExt cx="1220884" cy="920150"/>
          </a:xfr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grpSpPr>
        <p:grpSp>
          <p:nvGrpSpPr>
            <p:cNvPr id="10" name="그룹 9">
              <a:extLst>
                <a:ext uri="{FF2B5EF4-FFF2-40B4-BE49-F238E27FC236}">
                  <a16:creationId xmlns="" xmlns:a16="http://schemas.microsoft.com/office/drawing/2014/main" id="{A7C7F5C1-85AC-4E42-A357-E106B3DF2E53}"/>
                </a:ext>
              </a:extLst>
            </p:cNvPr>
            <p:cNvGrpSpPr/>
            <p:nvPr/>
          </p:nvGrpSpPr>
          <p:grpSpPr>
            <a:xfrm>
              <a:off x="5648921" y="2023557"/>
              <a:ext cx="894158" cy="715386"/>
              <a:chOff x="3583214" y="2629807"/>
              <a:chExt cx="1997814" cy="1598386"/>
            </a:xfrm>
          </p:grpSpPr>
          <p:grpSp>
            <p:nvGrpSpPr>
              <p:cNvPr id="40" name="그룹 39">
                <a:extLst>
                  <a:ext uri="{FF2B5EF4-FFF2-40B4-BE49-F238E27FC236}">
                    <a16:creationId xmlns="" xmlns:a16="http://schemas.microsoft.com/office/drawing/2014/main" id="{184B0E40-B0F0-4F81-A5E2-4D95F6E08D02}"/>
                  </a:ext>
                </a:extLst>
              </p:cNvPr>
              <p:cNvGrpSpPr/>
              <p:nvPr/>
            </p:nvGrpSpPr>
            <p:grpSpPr>
              <a:xfrm>
                <a:off x="3583214" y="2629807"/>
                <a:ext cx="617558" cy="1598386"/>
                <a:chOff x="520700" y="520700"/>
                <a:chExt cx="1727200" cy="4470400"/>
              </a:xfrm>
            </p:grpSpPr>
            <p:sp>
              <p:nvSpPr>
                <p:cNvPr id="51" name="타원 50">
                  <a:extLst>
                    <a:ext uri="{FF2B5EF4-FFF2-40B4-BE49-F238E27FC236}">
                      <a16:creationId xmlns="" xmlns:a16="http://schemas.microsoft.com/office/drawing/2014/main" id="{8591A9AA-ABFF-4FCB-9405-FD9D765C5052}"/>
                    </a:ext>
                  </a:extLst>
                </p:cNvPr>
                <p:cNvSpPr/>
                <p:nvPr/>
              </p:nvSpPr>
              <p:spPr>
                <a:xfrm>
                  <a:off x="520700" y="520700"/>
                  <a:ext cx="1727200" cy="17272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  <p:sp>
              <p:nvSpPr>
                <p:cNvPr id="52" name="타원 51">
                  <a:extLst>
                    <a:ext uri="{FF2B5EF4-FFF2-40B4-BE49-F238E27FC236}">
                      <a16:creationId xmlns="" xmlns:a16="http://schemas.microsoft.com/office/drawing/2014/main" id="{2FF5D417-0E4E-47FD-91BD-B222508E7CE2}"/>
                    </a:ext>
                  </a:extLst>
                </p:cNvPr>
                <p:cNvSpPr/>
                <p:nvPr/>
              </p:nvSpPr>
              <p:spPr>
                <a:xfrm>
                  <a:off x="520700" y="3263900"/>
                  <a:ext cx="1727200" cy="1727200"/>
                </a:xfrm>
                <a:prstGeom prst="ellipse">
                  <a:avLst/>
                </a:prstGeom>
                <a:solidFill>
                  <a:srgbClr val="0DAAC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  <p:sp>
              <p:nvSpPr>
                <p:cNvPr id="53" name="직사각형 52">
                  <a:extLst>
                    <a:ext uri="{FF2B5EF4-FFF2-40B4-BE49-F238E27FC236}">
                      <a16:creationId xmlns="" xmlns:a16="http://schemas.microsoft.com/office/drawing/2014/main" id="{85C292C6-FC42-40BE-82C1-8A5D618F1527}"/>
                    </a:ext>
                  </a:extLst>
                </p:cNvPr>
                <p:cNvSpPr/>
                <p:nvPr/>
              </p:nvSpPr>
              <p:spPr>
                <a:xfrm>
                  <a:off x="520700" y="1384300"/>
                  <a:ext cx="1727200" cy="13716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  <p:sp>
              <p:nvSpPr>
                <p:cNvPr id="54" name="직사각형 53">
                  <a:extLst>
                    <a:ext uri="{FF2B5EF4-FFF2-40B4-BE49-F238E27FC236}">
                      <a16:creationId xmlns="" xmlns:a16="http://schemas.microsoft.com/office/drawing/2014/main" id="{716AF342-04E8-4105-8D2A-1861AB5195DC}"/>
                    </a:ext>
                  </a:extLst>
                </p:cNvPr>
                <p:cNvSpPr/>
                <p:nvPr/>
              </p:nvSpPr>
              <p:spPr>
                <a:xfrm>
                  <a:off x="520700" y="2755900"/>
                  <a:ext cx="1727200" cy="1371600"/>
                </a:xfrm>
                <a:prstGeom prst="rect">
                  <a:avLst/>
                </a:prstGeom>
                <a:solidFill>
                  <a:srgbClr val="0DAAC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</p:grpSp>
          <p:grpSp>
            <p:nvGrpSpPr>
              <p:cNvPr id="41" name="그룹 40">
                <a:extLst>
                  <a:ext uri="{FF2B5EF4-FFF2-40B4-BE49-F238E27FC236}">
                    <a16:creationId xmlns="" xmlns:a16="http://schemas.microsoft.com/office/drawing/2014/main" id="{99DE3201-8A2B-4E38-904C-5131CE47D9CD}"/>
                  </a:ext>
                </a:extLst>
              </p:cNvPr>
              <p:cNvGrpSpPr/>
              <p:nvPr/>
            </p:nvGrpSpPr>
            <p:grpSpPr>
              <a:xfrm>
                <a:off x="4273342" y="2629807"/>
                <a:ext cx="617558" cy="1598386"/>
                <a:chOff x="520700" y="520700"/>
                <a:chExt cx="1727200" cy="4470400"/>
              </a:xfrm>
            </p:grpSpPr>
            <p:sp>
              <p:nvSpPr>
                <p:cNvPr id="47" name="타원 46">
                  <a:extLst>
                    <a:ext uri="{FF2B5EF4-FFF2-40B4-BE49-F238E27FC236}">
                      <a16:creationId xmlns="" xmlns:a16="http://schemas.microsoft.com/office/drawing/2014/main" id="{3DFBF64F-1087-46B4-9BE0-17365C9E2999}"/>
                    </a:ext>
                  </a:extLst>
                </p:cNvPr>
                <p:cNvSpPr/>
                <p:nvPr/>
              </p:nvSpPr>
              <p:spPr>
                <a:xfrm>
                  <a:off x="520700" y="520700"/>
                  <a:ext cx="1727200" cy="17272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  <p:sp>
              <p:nvSpPr>
                <p:cNvPr id="48" name="타원 47">
                  <a:extLst>
                    <a:ext uri="{FF2B5EF4-FFF2-40B4-BE49-F238E27FC236}">
                      <a16:creationId xmlns="" xmlns:a16="http://schemas.microsoft.com/office/drawing/2014/main" id="{79E6B502-65DF-4A45-9424-E8590C42FEDC}"/>
                    </a:ext>
                  </a:extLst>
                </p:cNvPr>
                <p:cNvSpPr/>
                <p:nvPr/>
              </p:nvSpPr>
              <p:spPr>
                <a:xfrm>
                  <a:off x="520700" y="3263900"/>
                  <a:ext cx="1727200" cy="1727200"/>
                </a:xfrm>
                <a:prstGeom prst="ellipse">
                  <a:avLst/>
                </a:prstGeom>
                <a:solidFill>
                  <a:srgbClr val="F14B0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  <p:sp>
              <p:nvSpPr>
                <p:cNvPr id="49" name="직사각형 48">
                  <a:extLst>
                    <a:ext uri="{FF2B5EF4-FFF2-40B4-BE49-F238E27FC236}">
                      <a16:creationId xmlns="" xmlns:a16="http://schemas.microsoft.com/office/drawing/2014/main" id="{D94329AE-2FDF-4861-8308-7D02ECFEE40A}"/>
                    </a:ext>
                  </a:extLst>
                </p:cNvPr>
                <p:cNvSpPr/>
                <p:nvPr/>
              </p:nvSpPr>
              <p:spPr>
                <a:xfrm>
                  <a:off x="520700" y="1384300"/>
                  <a:ext cx="1727200" cy="13716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  <p:sp>
              <p:nvSpPr>
                <p:cNvPr id="50" name="직사각형 49">
                  <a:extLst>
                    <a:ext uri="{FF2B5EF4-FFF2-40B4-BE49-F238E27FC236}">
                      <a16:creationId xmlns="" xmlns:a16="http://schemas.microsoft.com/office/drawing/2014/main" id="{CBE6C299-5B9F-4664-B20E-220192CC9F64}"/>
                    </a:ext>
                  </a:extLst>
                </p:cNvPr>
                <p:cNvSpPr/>
                <p:nvPr/>
              </p:nvSpPr>
              <p:spPr>
                <a:xfrm>
                  <a:off x="520700" y="2755900"/>
                  <a:ext cx="1727200" cy="1371600"/>
                </a:xfrm>
                <a:prstGeom prst="rect">
                  <a:avLst/>
                </a:prstGeom>
                <a:solidFill>
                  <a:srgbClr val="F14B0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</p:grpSp>
          <p:grpSp>
            <p:nvGrpSpPr>
              <p:cNvPr id="42" name="그룹 41">
                <a:extLst>
                  <a:ext uri="{FF2B5EF4-FFF2-40B4-BE49-F238E27FC236}">
                    <a16:creationId xmlns="" xmlns:a16="http://schemas.microsoft.com/office/drawing/2014/main" id="{4C3B48B1-D753-46F8-B307-1338EF50EA2D}"/>
                  </a:ext>
                </a:extLst>
              </p:cNvPr>
              <p:cNvGrpSpPr/>
              <p:nvPr/>
            </p:nvGrpSpPr>
            <p:grpSpPr>
              <a:xfrm>
                <a:off x="4963470" y="2629807"/>
                <a:ext cx="617558" cy="1598386"/>
                <a:chOff x="520700" y="520700"/>
                <a:chExt cx="1727200" cy="4470400"/>
              </a:xfrm>
            </p:grpSpPr>
            <p:sp>
              <p:nvSpPr>
                <p:cNvPr id="43" name="타원 42">
                  <a:extLst>
                    <a:ext uri="{FF2B5EF4-FFF2-40B4-BE49-F238E27FC236}">
                      <a16:creationId xmlns="" xmlns:a16="http://schemas.microsoft.com/office/drawing/2014/main" id="{E77E2714-F879-4482-8B72-F1F745E3F056}"/>
                    </a:ext>
                  </a:extLst>
                </p:cNvPr>
                <p:cNvSpPr/>
                <p:nvPr/>
              </p:nvSpPr>
              <p:spPr>
                <a:xfrm>
                  <a:off x="520700" y="520700"/>
                  <a:ext cx="1727200" cy="17272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  <p:sp>
              <p:nvSpPr>
                <p:cNvPr id="44" name="타원 43">
                  <a:extLst>
                    <a:ext uri="{FF2B5EF4-FFF2-40B4-BE49-F238E27FC236}">
                      <a16:creationId xmlns="" xmlns:a16="http://schemas.microsoft.com/office/drawing/2014/main" id="{E7348A6F-0374-4FB1-86E1-B57B7B81615E}"/>
                    </a:ext>
                  </a:extLst>
                </p:cNvPr>
                <p:cNvSpPr/>
                <p:nvPr/>
              </p:nvSpPr>
              <p:spPr>
                <a:xfrm>
                  <a:off x="520700" y="3263900"/>
                  <a:ext cx="1727200" cy="1727200"/>
                </a:xfrm>
                <a:prstGeom prst="ellipse">
                  <a:avLst/>
                </a:prstGeom>
                <a:solidFill>
                  <a:srgbClr val="71C7C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  <p:sp>
              <p:nvSpPr>
                <p:cNvPr id="45" name="직사각형 44">
                  <a:extLst>
                    <a:ext uri="{FF2B5EF4-FFF2-40B4-BE49-F238E27FC236}">
                      <a16:creationId xmlns="" xmlns:a16="http://schemas.microsoft.com/office/drawing/2014/main" id="{27056BCE-188F-4A55-9C7D-930D4E007B98}"/>
                    </a:ext>
                  </a:extLst>
                </p:cNvPr>
                <p:cNvSpPr/>
                <p:nvPr/>
              </p:nvSpPr>
              <p:spPr>
                <a:xfrm>
                  <a:off x="520700" y="1384300"/>
                  <a:ext cx="1727200" cy="13716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  <p:sp>
              <p:nvSpPr>
                <p:cNvPr id="46" name="직사각형 45">
                  <a:extLst>
                    <a:ext uri="{FF2B5EF4-FFF2-40B4-BE49-F238E27FC236}">
                      <a16:creationId xmlns="" xmlns:a16="http://schemas.microsoft.com/office/drawing/2014/main" id="{10AEEEAD-668C-4A19-959B-6A8C318F9A0E}"/>
                    </a:ext>
                  </a:extLst>
                </p:cNvPr>
                <p:cNvSpPr/>
                <p:nvPr/>
              </p:nvSpPr>
              <p:spPr>
                <a:xfrm>
                  <a:off x="520700" y="2755900"/>
                  <a:ext cx="1727200" cy="1371600"/>
                </a:xfrm>
                <a:prstGeom prst="rect">
                  <a:avLst/>
                </a:prstGeom>
                <a:solidFill>
                  <a:srgbClr val="71C7C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</p:grpSp>
        </p:grpSp>
        <p:grpSp>
          <p:nvGrpSpPr>
            <p:cNvPr id="11" name="그룹 10">
              <a:extLst>
                <a:ext uri="{FF2B5EF4-FFF2-40B4-BE49-F238E27FC236}">
                  <a16:creationId xmlns="" xmlns:a16="http://schemas.microsoft.com/office/drawing/2014/main" id="{0EBBD8E4-5414-4863-ADD7-0DFB9A21569B}"/>
                </a:ext>
              </a:extLst>
            </p:cNvPr>
            <p:cNvGrpSpPr/>
            <p:nvPr/>
          </p:nvGrpSpPr>
          <p:grpSpPr>
            <a:xfrm flipH="1">
              <a:off x="6460281" y="1818793"/>
              <a:ext cx="409524" cy="431062"/>
              <a:chOff x="5422822" y="1690048"/>
              <a:chExt cx="409524" cy="431062"/>
            </a:xfrm>
          </p:grpSpPr>
          <p:grpSp>
            <p:nvGrpSpPr>
              <p:cNvPr id="31" name="그룹 30">
                <a:extLst>
                  <a:ext uri="{FF2B5EF4-FFF2-40B4-BE49-F238E27FC236}">
                    <a16:creationId xmlns="" xmlns:a16="http://schemas.microsoft.com/office/drawing/2014/main" id="{6DD4E179-21D0-4886-A730-2BCAAEFA953D}"/>
                  </a:ext>
                </a:extLst>
              </p:cNvPr>
              <p:cNvGrpSpPr/>
              <p:nvPr/>
            </p:nvGrpSpPr>
            <p:grpSpPr>
              <a:xfrm>
                <a:off x="5422822" y="1844711"/>
                <a:ext cx="276399" cy="276399"/>
                <a:chOff x="3043646" y="2558191"/>
                <a:chExt cx="535577" cy="535577"/>
              </a:xfrm>
            </p:grpSpPr>
            <p:sp>
              <p:nvSpPr>
                <p:cNvPr id="38" name="직사각형 37">
                  <a:extLst>
                    <a:ext uri="{FF2B5EF4-FFF2-40B4-BE49-F238E27FC236}">
                      <a16:creationId xmlns="" xmlns:a16="http://schemas.microsoft.com/office/drawing/2014/main" id="{BA51FC2E-3226-46D5-877A-68579E953BCA}"/>
                    </a:ext>
                  </a:extLst>
                </p:cNvPr>
                <p:cNvSpPr/>
                <p:nvPr/>
              </p:nvSpPr>
              <p:spPr>
                <a:xfrm>
                  <a:off x="3043646" y="2738943"/>
                  <a:ext cx="535577" cy="174074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  <p:sp>
              <p:nvSpPr>
                <p:cNvPr id="39" name="직사각형 38">
                  <a:extLst>
                    <a:ext uri="{FF2B5EF4-FFF2-40B4-BE49-F238E27FC236}">
                      <a16:creationId xmlns="" xmlns:a16="http://schemas.microsoft.com/office/drawing/2014/main" id="{69C2440D-A4CB-47C4-B50F-C9C177974BA5}"/>
                    </a:ext>
                  </a:extLst>
                </p:cNvPr>
                <p:cNvSpPr/>
                <p:nvPr/>
              </p:nvSpPr>
              <p:spPr>
                <a:xfrm rot="5400000">
                  <a:off x="3043646" y="2738943"/>
                  <a:ext cx="535577" cy="174074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</p:grpSp>
          <p:grpSp>
            <p:nvGrpSpPr>
              <p:cNvPr id="32" name="그룹 31">
                <a:extLst>
                  <a:ext uri="{FF2B5EF4-FFF2-40B4-BE49-F238E27FC236}">
                    <a16:creationId xmlns="" xmlns:a16="http://schemas.microsoft.com/office/drawing/2014/main" id="{CA3CFCA6-5382-4AC6-AB38-95079EEEEF3C}"/>
                  </a:ext>
                </a:extLst>
              </p:cNvPr>
              <p:cNvGrpSpPr/>
              <p:nvPr/>
            </p:nvGrpSpPr>
            <p:grpSpPr>
              <a:xfrm>
                <a:off x="5653501" y="1690048"/>
                <a:ext cx="178845" cy="178845"/>
                <a:chOff x="3043646" y="2558191"/>
                <a:chExt cx="535577" cy="535577"/>
              </a:xfrm>
            </p:grpSpPr>
            <p:sp>
              <p:nvSpPr>
                <p:cNvPr id="36" name="직사각형 35">
                  <a:extLst>
                    <a:ext uri="{FF2B5EF4-FFF2-40B4-BE49-F238E27FC236}">
                      <a16:creationId xmlns="" xmlns:a16="http://schemas.microsoft.com/office/drawing/2014/main" id="{83C1DC67-18FC-41D9-BBD4-F6182A68CBD0}"/>
                    </a:ext>
                  </a:extLst>
                </p:cNvPr>
                <p:cNvSpPr/>
                <p:nvPr/>
              </p:nvSpPr>
              <p:spPr>
                <a:xfrm>
                  <a:off x="3043646" y="2738943"/>
                  <a:ext cx="535577" cy="174074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  <p:sp>
              <p:nvSpPr>
                <p:cNvPr id="37" name="직사각형 36">
                  <a:extLst>
                    <a:ext uri="{FF2B5EF4-FFF2-40B4-BE49-F238E27FC236}">
                      <a16:creationId xmlns="" xmlns:a16="http://schemas.microsoft.com/office/drawing/2014/main" id="{FD9E5CAC-DE97-43AD-B0C3-552060CDBA54}"/>
                    </a:ext>
                  </a:extLst>
                </p:cNvPr>
                <p:cNvSpPr/>
                <p:nvPr/>
              </p:nvSpPr>
              <p:spPr>
                <a:xfrm rot="5400000">
                  <a:off x="3043646" y="2738943"/>
                  <a:ext cx="535577" cy="174074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</p:grpSp>
          <p:grpSp>
            <p:nvGrpSpPr>
              <p:cNvPr id="33" name="그룹 32">
                <a:extLst>
                  <a:ext uri="{FF2B5EF4-FFF2-40B4-BE49-F238E27FC236}">
                    <a16:creationId xmlns="" xmlns:a16="http://schemas.microsoft.com/office/drawing/2014/main" id="{B2737216-CE49-4BF6-B257-7D5770BA0497}"/>
                  </a:ext>
                </a:extLst>
              </p:cNvPr>
              <p:cNvGrpSpPr/>
              <p:nvPr/>
            </p:nvGrpSpPr>
            <p:grpSpPr>
              <a:xfrm>
                <a:off x="5536900" y="1713596"/>
                <a:ext cx="73620" cy="73620"/>
                <a:chOff x="3043646" y="2558191"/>
                <a:chExt cx="535577" cy="535577"/>
              </a:xfrm>
            </p:grpSpPr>
            <p:sp>
              <p:nvSpPr>
                <p:cNvPr id="34" name="직사각형 33">
                  <a:extLst>
                    <a:ext uri="{FF2B5EF4-FFF2-40B4-BE49-F238E27FC236}">
                      <a16:creationId xmlns="" xmlns:a16="http://schemas.microsoft.com/office/drawing/2014/main" id="{A095BFB8-8E00-423E-929A-6AF70138FF2C}"/>
                    </a:ext>
                  </a:extLst>
                </p:cNvPr>
                <p:cNvSpPr/>
                <p:nvPr/>
              </p:nvSpPr>
              <p:spPr>
                <a:xfrm>
                  <a:off x="3043646" y="2738943"/>
                  <a:ext cx="535577" cy="174074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  <p:sp>
              <p:nvSpPr>
                <p:cNvPr id="35" name="직사각형 34">
                  <a:extLst>
                    <a:ext uri="{FF2B5EF4-FFF2-40B4-BE49-F238E27FC236}">
                      <a16:creationId xmlns="" xmlns:a16="http://schemas.microsoft.com/office/drawing/2014/main" id="{C8CAF62F-53ED-4A8C-B314-91324E9B3F1B}"/>
                    </a:ext>
                  </a:extLst>
                </p:cNvPr>
                <p:cNvSpPr/>
                <p:nvPr/>
              </p:nvSpPr>
              <p:spPr>
                <a:xfrm rot="5400000">
                  <a:off x="3043646" y="2738943"/>
                  <a:ext cx="535577" cy="174074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</p:grpSp>
        </p:grpSp>
        <p:grpSp>
          <p:nvGrpSpPr>
            <p:cNvPr id="17" name="그룹 16">
              <a:extLst>
                <a:ext uri="{FF2B5EF4-FFF2-40B4-BE49-F238E27FC236}">
                  <a16:creationId xmlns="" xmlns:a16="http://schemas.microsoft.com/office/drawing/2014/main" id="{C3C61120-907D-407A-8B9F-AB62C4354687}"/>
                </a:ext>
              </a:extLst>
            </p:cNvPr>
            <p:cNvGrpSpPr/>
            <p:nvPr/>
          </p:nvGrpSpPr>
          <p:grpSpPr>
            <a:xfrm flipH="1">
              <a:off x="5872905" y="2399843"/>
              <a:ext cx="36000" cy="180000"/>
              <a:chOff x="2801246" y="1733495"/>
              <a:chExt cx="218549" cy="1138388"/>
            </a:xfrm>
          </p:grpSpPr>
          <p:sp>
            <p:nvSpPr>
              <p:cNvPr id="28" name="타원 27">
                <a:extLst>
                  <a:ext uri="{FF2B5EF4-FFF2-40B4-BE49-F238E27FC236}">
                    <a16:creationId xmlns="" xmlns:a16="http://schemas.microsoft.com/office/drawing/2014/main" id="{6369DD05-CA28-4C94-AF17-4A68EE370D0E}"/>
                  </a:ext>
                </a:extLst>
              </p:cNvPr>
              <p:cNvSpPr/>
              <p:nvPr/>
            </p:nvSpPr>
            <p:spPr>
              <a:xfrm>
                <a:off x="2801246" y="1733495"/>
                <a:ext cx="218544" cy="21854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="" xmlns:a16="http://schemas.microsoft.com/office/drawing/2014/main" id="{BE0B4F56-7B1E-4B9C-8E6A-BF18466B5C06}"/>
                  </a:ext>
                </a:extLst>
              </p:cNvPr>
              <p:cNvSpPr/>
              <p:nvPr/>
            </p:nvSpPr>
            <p:spPr>
              <a:xfrm>
                <a:off x="2801251" y="1844442"/>
                <a:ext cx="218544" cy="93825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30" name="타원 29">
                <a:extLst>
                  <a:ext uri="{FF2B5EF4-FFF2-40B4-BE49-F238E27FC236}">
                    <a16:creationId xmlns="" xmlns:a16="http://schemas.microsoft.com/office/drawing/2014/main" id="{83C5C18F-B4E5-4965-85D8-6A7759892BA4}"/>
                  </a:ext>
                </a:extLst>
              </p:cNvPr>
              <p:cNvSpPr/>
              <p:nvPr/>
            </p:nvSpPr>
            <p:spPr>
              <a:xfrm>
                <a:off x="2801251" y="2653340"/>
                <a:ext cx="218544" cy="21854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itchFamily="50" charset="-127"/>
                  <a:ea typeface="맑은 고딕" pitchFamily="50" charset="-127"/>
                </a:endParaRPr>
              </a:p>
            </p:txBody>
          </p:sp>
        </p:grpSp>
        <p:grpSp>
          <p:nvGrpSpPr>
            <p:cNvPr id="18" name="그룹 17">
              <a:extLst>
                <a:ext uri="{FF2B5EF4-FFF2-40B4-BE49-F238E27FC236}">
                  <a16:creationId xmlns="" xmlns:a16="http://schemas.microsoft.com/office/drawing/2014/main" id="{B39792A2-F881-41CA-B467-FBF38F4A9C27}"/>
                </a:ext>
              </a:extLst>
            </p:cNvPr>
            <p:cNvGrpSpPr/>
            <p:nvPr/>
          </p:nvGrpSpPr>
          <p:grpSpPr>
            <a:xfrm flipH="1">
              <a:off x="6177705" y="2399843"/>
              <a:ext cx="36000" cy="180000"/>
              <a:chOff x="2801246" y="1733495"/>
              <a:chExt cx="218549" cy="1138388"/>
            </a:xfrm>
          </p:grpSpPr>
          <p:sp>
            <p:nvSpPr>
              <p:cNvPr id="25" name="타원 24">
                <a:extLst>
                  <a:ext uri="{FF2B5EF4-FFF2-40B4-BE49-F238E27FC236}">
                    <a16:creationId xmlns="" xmlns:a16="http://schemas.microsoft.com/office/drawing/2014/main" id="{9061E292-A453-4C80-B9D2-7D9D1DA3F4D4}"/>
                  </a:ext>
                </a:extLst>
              </p:cNvPr>
              <p:cNvSpPr/>
              <p:nvPr/>
            </p:nvSpPr>
            <p:spPr>
              <a:xfrm>
                <a:off x="2801246" y="1733495"/>
                <a:ext cx="218544" cy="21854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="" xmlns:a16="http://schemas.microsoft.com/office/drawing/2014/main" id="{C225CFBC-CDED-45C2-82CA-AC82A6C13F22}"/>
                  </a:ext>
                </a:extLst>
              </p:cNvPr>
              <p:cNvSpPr/>
              <p:nvPr/>
            </p:nvSpPr>
            <p:spPr>
              <a:xfrm>
                <a:off x="2801251" y="1844442"/>
                <a:ext cx="218544" cy="93825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27" name="타원 26">
                <a:extLst>
                  <a:ext uri="{FF2B5EF4-FFF2-40B4-BE49-F238E27FC236}">
                    <a16:creationId xmlns="" xmlns:a16="http://schemas.microsoft.com/office/drawing/2014/main" id="{858734E0-5BAE-4104-B613-25FDBF52B78C}"/>
                  </a:ext>
                </a:extLst>
              </p:cNvPr>
              <p:cNvSpPr/>
              <p:nvPr/>
            </p:nvSpPr>
            <p:spPr>
              <a:xfrm>
                <a:off x="2801251" y="2653340"/>
                <a:ext cx="218544" cy="21854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itchFamily="50" charset="-127"/>
                  <a:ea typeface="맑은 고딕" pitchFamily="50" charset="-127"/>
                </a:endParaRPr>
              </a:p>
            </p:txBody>
          </p:sp>
        </p:grpSp>
        <p:grpSp>
          <p:nvGrpSpPr>
            <p:cNvPr id="19" name="그룹 18">
              <a:extLst>
                <a:ext uri="{FF2B5EF4-FFF2-40B4-BE49-F238E27FC236}">
                  <a16:creationId xmlns="" xmlns:a16="http://schemas.microsoft.com/office/drawing/2014/main" id="{AF97A326-F7EC-488C-B01A-35D3A578531F}"/>
                </a:ext>
              </a:extLst>
            </p:cNvPr>
            <p:cNvGrpSpPr/>
            <p:nvPr/>
          </p:nvGrpSpPr>
          <p:grpSpPr>
            <a:xfrm flipH="1">
              <a:off x="6482505" y="2399843"/>
              <a:ext cx="36000" cy="180000"/>
              <a:chOff x="2801246" y="1733495"/>
              <a:chExt cx="218549" cy="1138388"/>
            </a:xfrm>
          </p:grpSpPr>
          <p:sp>
            <p:nvSpPr>
              <p:cNvPr id="20" name="타원 19">
                <a:extLst>
                  <a:ext uri="{FF2B5EF4-FFF2-40B4-BE49-F238E27FC236}">
                    <a16:creationId xmlns="" xmlns:a16="http://schemas.microsoft.com/office/drawing/2014/main" id="{46CF7C3C-C6B8-40A0-B1F1-4513070E9E9E}"/>
                  </a:ext>
                </a:extLst>
              </p:cNvPr>
              <p:cNvSpPr/>
              <p:nvPr/>
            </p:nvSpPr>
            <p:spPr>
              <a:xfrm>
                <a:off x="2801246" y="1733495"/>
                <a:ext cx="218544" cy="21854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="" xmlns:a16="http://schemas.microsoft.com/office/drawing/2014/main" id="{DCB0E79F-5AA7-421C-BF72-14234B523359}"/>
                  </a:ext>
                </a:extLst>
              </p:cNvPr>
              <p:cNvSpPr/>
              <p:nvPr/>
            </p:nvSpPr>
            <p:spPr>
              <a:xfrm>
                <a:off x="2801251" y="1844442"/>
                <a:ext cx="218544" cy="93825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23" name="타원 22">
                <a:extLst>
                  <a:ext uri="{FF2B5EF4-FFF2-40B4-BE49-F238E27FC236}">
                    <a16:creationId xmlns="" xmlns:a16="http://schemas.microsoft.com/office/drawing/2014/main" id="{36F68069-B915-443C-925C-DDBAF1BE2840}"/>
                  </a:ext>
                </a:extLst>
              </p:cNvPr>
              <p:cNvSpPr/>
              <p:nvPr/>
            </p:nvSpPr>
            <p:spPr>
              <a:xfrm>
                <a:off x="2801251" y="2653340"/>
                <a:ext cx="218544" cy="21854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itchFamily="50" charset="-127"/>
                  <a:ea typeface="맑은 고딕" pitchFamily="50" charset="-127"/>
                </a:endParaRPr>
              </a:p>
            </p:txBody>
          </p:sp>
        </p:grpSp>
      </p:grpSp>
      <p:grpSp>
        <p:nvGrpSpPr>
          <p:cNvPr id="57" name="그룹 56"/>
          <p:cNvGrpSpPr/>
          <p:nvPr/>
        </p:nvGrpSpPr>
        <p:grpSpPr>
          <a:xfrm>
            <a:off x="3419605" y="4149266"/>
            <a:ext cx="5461348" cy="557255"/>
            <a:chOff x="3419605" y="4149266"/>
            <a:chExt cx="5461348" cy="557255"/>
          </a:xfrm>
        </p:grpSpPr>
        <p:sp>
          <p:nvSpPr>
            <p:cNvPr id="21" name="직사각형 20"/>
            <p:cNvSpPr/>
            <p:nvPr/>
          </p:nvSpPr>
          <p:spPr>
            <a:xfrm>
              <a:off x="3419605" y="4149266"/>
              <a:ext cx="5461348" cy="307777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ko-KR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-------------------------------------------------------------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4397458" y="4398744"/>
              <a:ext cx="379142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김아리 </a:t>
              </a:r>
              <a:r>
                <a:rPr lang="ko-KR" altLang="en-US" sz="14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김태강</a:t>
              </a: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 </a:t>
              </a:r>
              <a:r>
                <a:rPr lang="ko-KR" altLang="en-US" sz="14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나이수</a:t>
              </a: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 박종수 이성훈 홍아름 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grpSp>
        <p:nvGrpSpPr>
          <p:cNvPr id="58" name="그룹 57"/>
          <p:cNvGrpSpPr/>
          <p:nvPr/>
        </p:nvGrpSpPr>
        <p:grpSpPr>
          <a:xfrm>
            <a:off x="4391427" y="2705622"/>
            <a:ext cx="3417923" cy="1692771"/>
            <a:chOff x="4391427" y="2705622"/>
            <a:chExt cx="3417923" cy="1692771"/>
          </a:xfrm>
        </p:grpSpPr>
        <p:sp>
          <p:nvSpPr>
            <p:cNvPr id="13" name="TextBox 12"/>
            <p:cNvSpPr txBox="1"/>
            <p:nvPr/>
          </p:nvSpPr>
          <p:spPr>
            <a:xfrm>
              <a:off x="4391427" y="2705622"/>
              <a:ext cx="3417923" cy="169277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ko-KR" sz="8000" b="1" dirty="0" smtClean="0">
                  <a:solidFill>
                    <a:srgbClr val="0070C0"/>
                  </a:solidFill>
                  <a:latin typeface="맑은 고딕" pitchFamily="50" charset="-127"/>
                  <a:ea typeface="맑은 고딕" pitchFamily="50" charset="-127"/>
                </a:rPr>
                <a:t>mediQ</a:t>
              </a:r>
              <a:endParaRPr lang="ko-KR" altLang="en-US" sz="6000" b="1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6609336" y="3950518"/>
              <a:ext cx="966931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700" dirty="0" smtClean="0">
                  <a:solidFill>
                    <a:srgbClr val="404040"/>
                  </a:solidFill>
                  <a:latin typeface="맑은 고딕" pitchFamily="50" charset="-127"/>
                  <a:ea typeface="맑은 고딕" pitchFamily="50" charset="-127"/>
                </a:rPr>
                <a:t>의약품 검색 사이트</a:t>
              </a:r>
              <a:endParaRPr lang="ko-KR" altLang="en-US" sz="700" dirty="0">
                <a:solidFill>
                  <a:srgbClr val="40404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3957649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9943" y="629558"/>
            <a:ext cx="1903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주요 기능 코드</a:t>
            </a:r>
            <a:endParaRPr lang="ko-KR" altLang="en-US" sz="2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561638" y="1064986"/>
            <a:ext cx="72000" cy="720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723122" y="1064986"/>
            <a:ext cx="72000" cy="720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884606" y="1064986"/>
            <a:ext cx="72000" cy="720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1872686" y="536576"/>
            <a:ext cx="319314" cy="50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49942" y="1172304"/>
            <a:ext cx="5912757" cy="369332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마이 페이지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|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검색이력 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| 3-1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검색이력 표시</a:t>
            </a:r>
            <a:endParaRPr lang="en-US" altLang="ko-KR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5959359" y="2276475"/>
            <a:ext cx="5517934" cy="38506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  <a:ln>
            <a:solidFill>
              <a:srgbClr val="BDC1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/>
          <p:cNvSpPr txBox="1"/>
          <p:nvPr/>
        </p:nvSpPr>
        <p:spPr>
          <a:xfrm>
            <a:off x="5959366" y="1639614"/>
            <a:ext cx="5517931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BDC1CA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기능 설명 요약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저장한 검색이력을 표시한다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endParaRPr lang="ko-KR" altLang="en-US" dirty="0"/>
          </a:p>
        </p:txBody>
      </p:sp>
      <p:grpSp>
        <p:nvGrpSpPr>
          <p:cNvPr id="18" name="그룹 17"/>
          <p:cNvGrpSpPr/>
          <p:nvPr/>
        </p:nvGrpSpPr>
        <p:grpSpPr>
          <a:xfrm>
            <a:off x="646388" y="1639615"/>
            <a:ext cx="4993200" cy="4492800"/>
            <a:chOff x="646388" y="1639615"/>
            <a:chExt cx="4993200" cy="4492800"/>
          </a:xfrm>
        </p:grpSpPr>
        <p:grpSp>
          <p:nvGrpSpPr>
            <p:cNvPr id="13" name="그룹 12"/>
            <p:cNvGrpSpPr/>
            <p:nvPr/>
          </p:nvGrpSpPr>
          <p:grpSpPr>
            <a:xfrm>
              <a:off x="646388" y="1639615"/>
              <a:ext cx="4993200" cy="4492800"/>
              <a:chOff x="646388" y="1639615"/>
              <a:chExt cx="4993200" cy="4492800"/>
            </a:xfrm>
          </p:grpSpPr>
          <p:sp>
            <p:nvSpPr>
              <p:cNvPr id="30" name="직사각형 29"/>
              <p:cNvSpPr/>
              <p:nvPr/>
            </p:nvSpPr>
            <p:spPr>
              <a:xfrm>
                <a:off x="646388" y="1639615"/>
                <a:ext cx="4993200" cy="4492800"/>
              </a:xfrm>
              <a:prstGeom prst="rect">
                <a:avLst/>
              </a:prstGeom>
              <a:blipFill>
                <a:blip r:embed="rId3" cstate="print"/>
                <a:stretch>
                  <a:fillRect/>
                </a:stretch>
              </a:blipFill>
              <a:ln>
                <a:solidFill>
                  <a:srgbClr val="BDC1C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4637904" y="3739978"/>
                <a:ext cx="675502" cy="20005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700" dirty="0" smtClean="0"/>
                  <a:t>2020-05-13</a:t>
                </a:r>
                <a:endParaRPr lang="ko-KR" altLang="en-US" sz="700" dirty="0"/>
              </a:p>
            </p:txBody>
          </p:sp>
        </p:grpSp>
        <p:sp>
          <p:nvSpPr>
            <p:cNvPr id="17" name="TextBox 16"/>
            <p:cNvSpPr txBox="1"/>
            <p:nvPr/>
          </p:nvSpPr>
          <p:spPr>
            <a:xfrm>
              <a:off x="4633784" y="4024183"/>
              <a:ext cx="675502" cy="20005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700" dirty="0" smtClean="0"/>
                <a:t>2020-05-13</a:t>
              </a:r>
              <a:endParaRPr lang="ko-KR" altLang="en-US" sz="700" dirty="0"/>
            </a:p>
          </p:txBody>
        </p:sp>
      </p:grpSp>
    </p:spTree>
    <p:extLst>
      <p:ext uri="{BB962C8B-B14F-4D97-AF65-F5344CB8AC3E}">
        <p14:creationId xmlns:p14="http://schemas.microsoft.com/office/powerpoint/2010/main" xmlns="" val="1236279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9943" y="629558"/>
            <a:ext cx="1903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주요 기능 코드</a:t>
            </a:r>
            <a:endParaRPr lang="ko-KR" altLang="en-US" sz="2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561638" y="1064986"/>
            <a:ext cx="72000" cy="720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723122" y="1064986"/>
            <a:ext cx="72000" cy="720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884606" y="1064986"/>
            <a:ext cx="72000" cy="720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1872686" y="536576"/>
            <a:ext cx="319314" cy="50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49942" y="1172304"/>
            <a:ext cx="4798333" cy="369332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관리자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|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회원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목록 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| 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4-1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회원 목록 조회</a:t>
            </a:r>
            <a:endParaRPr lang="en-US" altLang="ko-KR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646388" y="1639615"/>
            <a:ext cx="4993200" cy="4492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  <a:ln>
            <a:solidFill>
              <a:srgbClr val="BDC1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5959359" y="2276475"/>
            <a:ext cx="5517934" cy="385068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  <a:ln>
            <a:solidFill>
              <a:srgbClr val="BDC1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/>
          <p:cNvSpPr txBox="1"/>
          <p:nvPr/>
        </p:nvSpPr>
        <p:spPr>
          <a:xfrm>
            <a:off x="5959366" y="1639614"/>
            <a:ext cx="5517931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BDC1CA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기능 설명 요약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관리자로서 회원 가입된 명단을 </a:t>
            </a:r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확인 한다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1236279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9943" y="629558"/>
            <a:ext cx="1903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주요 기능 코드</a:t>
            </a:r>
            <a:endParaRPr lang="ko-KR" altLang="en-US" sz="2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561638" y="1064986"/>
            <a:ext cx="72000" cy="720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723122" y="1064986"/>
            <a:ext cx="72000" cy="720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884606" y="1064986"/>
            <a:ext cx="72000" cy="720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1872686" y="536576"/>
            <a:ext cx="319314" cy="50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646388" y="1639615"/>
            <a:ext cx="4993200" cy="4492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  <a:ln>
            <a:solidFill>
              <a:srgbClr val="BDC1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5959359" y="2276475"/>
            <a:ext cx="5517934" cy="385068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  <a:ln>
            <a:solidFill>
              <a:srgbClr val="BDC1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/>
          <p:cNvSpPr txBox="1"/>
          <p:nvPr/>
        </p:nvSpPr>
        <p:spPr>
          <a:xfrm>
            <a:off x="5959366" y="1639614"/>
            <a:ext cx="5517931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BDC1CA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기능 설명 요약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관리자로서 탈퇴한 회원을 </a:t>
            </a:r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목록에서 삭제한다 </a:t>
            </a:r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49942" y="1172304"/>
            <a:ext cx="4798333" cy="369332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관리자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|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회원 목록 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| 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4-2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회원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목록 삭제</a:t>
            </a:r>
            <a:endParaRPr lang="en-US" altLang="ko-KR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36279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9943" y="629558"/>
            <a:ext cx="1903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주요 기능 코드</a:t>
            </a:r>
            <a:endParaRPr lang="ko-KR" altLang="en-US" sz="2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561638" y="1064986"/>
            <a:ext cx="72000" cy="720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723122" y="1064986"/>
            <a:ext cx="72000" cy="720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884606" y="1064986"/>
            <a:ext cx="72000" cy="720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1872686" y="536576"/>
            <a:ext cx="319314" cy="50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646388" y="1639615"/>
            <a:ext cx="4993200" cy="4492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  <a:ln>
            <a:solidFill>
              <a:srgbClr val="BDC1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5959359" y="2276475"/>
            <a:ext cx="5517934" cy="385068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  <a:ln>
            <a:solidFill>
              <a:srgbClr val="BDC1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/>
          <p:cNvSpPr txBox="1"/>
          <p:nvPr/>
        </p:nvSpPr>
        <p:spPr>
          <a:xfrm>
            <a:off x="5959366" y="1639614"/>
            <a:ext cx="5517931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BDC1CA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기능 설명 요약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회원 가입을 양식에 맞춰 진행한다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49942" y="1172304"/>
            <a:ext cx="4798333" cy="369332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회원 가입 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| 5-1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회원 가입</a:t>
            </a:r>
            <a:endParaRPr lang="en-US" altLang="ko-KR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36279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9943" y="629558"/>
            <a:ext cx="1903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주요 기능 코드</a:t>
            </a:r>
            <a:endParaRPr lang="ko-KR" altLang="en-US" sz="2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561638" y="1064986"/>
            <a:ext cx="72000" cy="720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723122" y="1064986"/>
            <a:ext cx="72000" cy="720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884606" y="1064986"/>
            <a:ext cx="72000" cy="720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1872686" y="536576"/>
            <a:ext cx="319314" cy="50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646388" y="1639615"/>
            <a:ext cx="4993200" cy="4492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  <a:ln>
            <a:solidFill>
              <a:srgbClr val="BDC1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5959359" y="2276475"/>
            <a:ext cx="5517934" cy="385068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  <a:ln>
            <a:solidFill>
              <a:srgbClr val="BDC1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/>
          <p:cNvSpPr txBox="1"/>
          <p:nvPr/>
        </p:nvSpPr>
        <p:spPr>
          <a:xfrm>
            <a:off x="5959366" y="1639614"/>
            <a:ext cx="5517931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BDC1CA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기능 설명 요약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내 정보를 수정한다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49942" y="1172304"/>
            <a:ext cx="5579383" cy="369332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마이 페이지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|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회원 정보 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| 6-1.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내 정보 수정</a:t>
            </a:r>
            <a:endParaRPr lang="en-US" altLang="ko-KR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36279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9943" y="629558"/>
            <a:ext cx="1903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주요 기능 코드</a:t>
            </a:r>
            <a:endParaRPr lang="ko-KR" altLang="en-US" sz="2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561638" y="1064986"/>
            <a:ext cx="72000" cy="720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723122" y="1064986"/>
            <a:ext cx="72000" cy="720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884606" y="1064986"/>
            <a:ext cx="72000" cy="720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1872686" y="536576"/>
            <a:ext cx="319314" cy="50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49943" y="1172304"/>
            <a:ext cx="2378152" cy="369332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FAQ | 7-1.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검색기능 </a:t>
            </a:r>
            <a:endParaRPr lang="en-US" altLang="ko-KR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46388" y="1639615"/>
            <a:ext cx="4993200" cy="4492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  <a:ln>
            <a:solidFill>
              <a:srgbClr val="BDC1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5959359" y="2276475"/>
            <a:ext cx="5517934" cy="385068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  <a:ln>
            <a:solidFill>
              <a:srgbClr val="BDC1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5959366" y="1639614"/>
            <a:ext cx="5517931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BDC1CA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기능 설명 요약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키워드 검색을 통하여 결과를 볼 수 있다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xmlns="" val="1236279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9943" y="629558"/>
            <a:ext cx="1903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주요 기능 코드</a:t>
            </a:r>
            <a:endParaRPr lang="ko-KR" altLang="en-US" sz="2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561638" y="1064986"/>
            <a:ext cx="72000" cy="720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723122" y="1064986"/>
            <a:ext cx="72000" cy="720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884606" y="1064986"/>
            <a:ext cx="72000" cy="720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1872686" y="536576"/>
            <a:ext cx="319314" cy="50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49943" y="1172304"/>
            <a:ext cx="3373616" cy="369332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FAQ | 7-2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카테고리 선택기능 </a:t>
            </a:r>
            <a:endParaRPr lang="en-US" altLang="ko-KR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46388" y="1639615"/>
            <a:ext cx="4993200" cy="4492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  <a:ln>
            <a:solidFill>
              <a:srgbClr val="BDC1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5959359" y="2276475"/>
            <a:ext cx="5517934" cy="385068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  <a:ln>
            <a:solidFill>
              <a:srgbClr val="BDC1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5959366" y="1639614"/>
            <a:ext cx="5517931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BDC1CA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기능 설명 요약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카테고리별로 모아볼 수 있다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36279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9943" y="629558"/>
            <a:ext cx="1903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주요 기능 코드</a:t>
            </a:r>
            <a:endParaRPr lang="ko-KR" altLang="en-US" sz="2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561638" y="1064986"/>
            <a:ext cx="72000" cy="720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723122" y="1064986"/>
            <a:ext cx="72000" cy="720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884606" y="1064986"/>
            <a:ext cx="72000" cy="720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1872686" y="536576"/>
            <a:ext cx="319314" cy="50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46388" y="1639615"/>
            <a:ext cx="4993200" cy="4492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  <a:ln>
            <a:solidFill>
              <a:srgbClr val="BDC1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5959359" y="2276475"/>
            <a:ext cx="5517934" cy="385068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  <a:ln>
            <a:solidFill>
              <a:srgbClr val="BDC1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5959366" y="1639614"/>
            <a:ext cx="5517931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BDC1CA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기능 설명 요약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제목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등록일자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작성자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유형 등을</a:t>
            </a:r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통해 검색이 가능하다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49943" y="1172304"/>
            <a:ext cx="7474857" cy="369332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Q&amp;A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페이지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| 8-1.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검색 기능</a:t>
            </a:r>
            <a:endParaRPr lang="en-US" altLang="ko-KR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36279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9943" y="629558"/>
            <a:ext cx="1903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주요 기능 코드</a:t>
            </a:r>
            <a:endParaRPr lang="ko-KR" altLang="en-US" sz="2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561638" y="1064986"/>
            <a:ext cx="72000" cy="720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723122" y="1064986"/>
            <a:ext cx="72000" cy="720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884606" y="1064986"/>
            <a:ext cx="72000" cy="720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1872686" y="536576"/>
            <a:ext cx="319314" cy="50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49943" y="1172304"/>
            <a:ext cx="7474857" cy="369332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Q&amp;A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페이지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| 8-2.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질문 상세 페이지  조회 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이미지 보기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,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 다운로드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)</a:t>
            </a:r>
            <a:endParaRPr lang="en-US" altLang="ko-KR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46388" y="1639615"/>
            <a:ext cx="4993200" cy="4492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  <a:ln>
            <a:solidFill>
              <a:srgbClr val="BDC1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5959359" y="2276475"/>
            <a:ext cx="5517934" cy="385068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  <a:ln>
            <a:solidFill>
              <a:srgbClr val="BDC1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5959366" y="1639614"/>
            <a:ext cx="5517931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BDC1CA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기능 설명 요약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작성자를 확인하여 질문 상세 보기가 가능하며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이미지를 보기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다운로드를 할 수 있다</a:t>
            </a:r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36279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9943" y="629558"/>
            <a:ext cx="1903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주요 기능 코드</a:t>
            </a:r>
            <a:endParaRPr lang="ko-KR" altLang="en-US" sz="2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561638" y="1064986"/>
            <a:ext cx="72000" cy="720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723122" y="1064986"/>
            <a:ext cx="72000" cy="720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884606" y="1064986"/>
            <a:ext cx="72000" cy="720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1872686" y="536576"/>
            <a:ext cx="319314" cy="50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49942" y="1172304"/>
            <a:ext cx="7360557" cy="369332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공지사항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|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뉴스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| 9-1.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뉴스 수정기능</a:t>
            </a:r>
            <a:endParaRPr lang="en-US" altLang="ko-KR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46388" y="1639615"/>
            <a:ext cx="4993200" cy="4492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  <a:ln>
            <a:solidFill>
              <a:srgbClr val="BDC1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5959359" y="2276475"/>
            <a:ext cx="5517934" cy="385068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  <a:ln>
            <a:solidFill>
              <a:srgbClr val="BDC1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5959366" y="1639614"/>
            <a:ext cx="5517931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BDC1CA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기능 설명 요약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관리자로서 뉴스 상세조회와 </a:t>
            </a:r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수정을 한번에 확인 할 수 있다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xmlns="" val="1236279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25"/>
          <p:cNvGrpSpPr/>
          <p:nvPr/>
        </p:nvGrpSpPr>
        <p:grpSpPr>
          <a:xfrm>
            <a:off x="4707075" y="696934"/>
            <a:ext cx="2787973" cy="540002"/>
            <a:chOff x="4707075" y="1625598"/>
            <a:chExt cx="2787973" cy="540002"/>
          </a:xfrm>
          <a:solidFill>
            <a:schemeClr val="tx1"/>
          </a:solidFill>
        </p:grpSpPr>
        <p:sp>
          <p:nvSpPr>
            <p:cNvPr id="3" name="타원 2"/>
            <p:cNvSpPr/>
            <p:nvPr/>
          </p:nvSpPr>
          <p:spPr>
            <a:xfrm>
              <a:off x="4707075" y="1625600"/>
              <a:ext cx="540000" cy="540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150" dirty="0">
                <a:solidFill>
                  <a:prstClr val="white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4" name="타원 3"/>
            <p:cNvSpPr/>
            <p:nvPr/>
          </p:nvSpPr>
          <p:spPr>
            <a:xfrm>
              <a:off x="6955048" y="1625598"/>
              <a:ext cx="540000" cy="540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150" dirty="0">
                <a:solidFill>
                  <a:prstClr val="white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4977075" y="1625599"/>
              <a:ext cx="2247973" cy="54000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prstClr val="white"/>
                  </a:solidFill>
                  <a:latin typeface="맑은 고딕" pitchFamily="50" charset="-127"/>
                  <a:ea typeface="맑은 고딕" pitchFamily="50" charset="-127"/>
                </a:rPr>
                <a:t>Contents</a:t>
              </a:r>
              <a:endParaRPr lang="ko-KR" altLang="en-US" dirty="0">
                <a:solidFill>
                  <a:prstClr val="white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grpSp>
        <p:nvGrpSpPr>
          <p:cNvPr id="36" name="그룹 35"/>
          <p:cNvGrpSpPr/>
          <p:nvPr/>
        </p:nvGrpSpPr>
        <p:grpSpPr>
          <a:xfrm>
            <a:off x="4187312" y="1552434"/>
            <a:ext cx="3856224" cy="4453798"/>
            <a:chOff x="4187312" y="1414648"/>
            <a:chExt cx="3856224" cy="4453798"/>
          </a:xfrm>
        </p:grpSpPr>
        <p:sp>
          <p:nvSpPr>
            <p:cNvPr id="8" name="TextBox 7"/>
            <p:cNvSpPr txBox="1"/>
            <p:nvPr/>
          </p:nvSpPr>
          <p:spPr>
            <a:xfrm>
              <a:off x="4187312" y="1626304"/>
              <a:ext cx="279244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rgbClr val="0070C0"/>
                  </a:solidFill>
                  <a:latin typeface="맑은 고딕" pitchFamily="50" charset="-127"/>
                  <a:ea typeface="맑은 고딕" pitchFamily="50" charset="-127"/>
                </a:rPr>
                <a:t>1</a:t>
              </a:r>
              <a:endParaRPr lang="ko-KR" altLang="en-US" sz="1200" b="1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187312" y="2260564"/>
              <a:ext cx="279244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200" b="1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itchFamily="50" charset="-127"/>
                  <a:ea typeface="맑은 고딕" pitchFamily="50" charset="-127"/>
                </a:rPr>
                <a:t>2</a:t>
              </a:r>
              <a:endParaRPr lang="ko-KR" altLang="en-US" sz="1200" b="1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187312" y="2831732"/>
              <a:ext cx="279244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200" b="1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itchFamily="50" charset="-127"/>
                  <a:ea typeface="맑은 고딕" pitchFamily="50" charset="-127"/>
                </a:rPr>
                <a:t>3</a:t>
              </a:r>
              <a:endParaRPr lang="ko-KR" altLang="en-US" sz="1200" b="1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cxnSp>
          <p:nvCxnSpPr>
            <p:cNvPr id="14" name="직선 연결선 13"/>
            <p:cNvCxnSpPr/>
            <p:nvPr/>
          </p:nvCxnSpPr>
          <p:spPr>
            <a:xfrm>
              <a:off x="4264801" y="1414648"/>
              <a:ext cx="3776648" cy="0"/>
            </a:xfrm>
            <a:prstGeom prst="line">
              <a:avLst/>
            </a:prstGeom>
            <a:ln w="28575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/>
            <p:cNvCxnSpPr/>
            <p:nvPr/>
          </p:nvCxnSpPr>
          <p:spPr>
            <a:xfrm>
              <a:off x="4264801" y="2049648"/>
              <a:ext cx="3776648" cy="0"/>
            </a:xfrm>
            <a:prstGeom prst="line">
              <a:avLst/>
            </a:prstGeom>
            <a:ln w="28575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/>
            <p:cNvCxnSpPr/>
            <p:nvPr/>
          </p:nvCxnSpPr>
          <p:spPr>
            <a:xfrm>
              <a:off x="4264801" y="2684648"/>
              <a:ext cx="3776648" cy="0"/>
            </a:xfrm>
            <a:prstGeom prst="line">
              <a:avLst/>
            </a:prstGeom>
            <a:ln w="28575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/>
            <p:nvPr/>
          </p:nvCxnSpPr>
          <p:spPr>
            <a:xfrm>
              <a:off x="4264801" y="3319648"/>
              <a:ext cx="3776648" cy="0"/>
            </a:xfrm>
            <a:prstGeom prst="line">
              <a:avLst/>
            </a:prstGeom>
            <a:ln w="28575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/>
            <p:cNvSpPr txBox="1"/>
            <p:nvPr/>
          </p:nvSpPr>
          <p:spPr>
            <a:xfrm>
              <a:off x="4465490" y="1580137"/>
              <a:ext cx="646331" cy="369332"/>
            </a:xfrm>
            <a:prstGeom prst="rect">
              <a:avLst/>
            </a:prstGeom>
            <a:noFill/>
          </p:spPr>
          <p:txBody>
            <a:bodyPr wrap="none" rtlCol="0" anchor="b">
              <a:spAutoFit/>
            </a:bodyPr>
            <a:lstStyle/>
            <a:p>
              <a:r>
                <a:rPr lang="ko-KR" altLang="en-US" b="1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itchFamily="50" charset="-127"/>
                  <a:ea typeface="맑은 고딕" pitchFamily="50" charset="-127"/>
                </a:rPr>
                <a:t>주제</a:t>
              </a:r>
              <a:endParaRPr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4465490" y="2205997"/>
              <a:ext cx="1189749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b="1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itchFamily="50" charset="-127"/>
                  <a:ea typeface="맑은 고딕" pitchFamily="50" charset="-127"/>
                </a:rPr>
                <a:t>팀원 소개</a:t>
              </a:r>
              <a:endParaRPr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4465490" y="2831858"/>
              <a:ext cx="1189749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b="1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itchFamily="50" charset="-127"/>
                  <a:ea typeface="맑은 고딕" pitchFamily="50" charset="-127"/>
                </a:rPr>
                <a:t>개발 환경</a:t>
              </a:r>
              <a:endParaRPr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grpSp>
          <p:nvGrpSpPr>
            <p:cNvPr id="22" name="그룹 21"/>
            <p:cNvGrpSpPr/>
            <p:nvPr/>
          </p:nvGrpSpPr>
          <p:grpSpPr>
            <a:xfrm>
              <a:off x="4187312" y="3457719"/>
              <a:ext cx="3854137" cy="496929"/>
              <a:chOff x="4187312" y="4597585"/>
              <a:chExt cx="3854137" cy="496929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4187312" y="4606597"/>
                <a:ext cx="279244" cy="276999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r>
                  <a:rPr lang="en-US" altLang="ko-KR" sz="1200" b="1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맑은 고딕" pitchFamily="50" charset="-127"/>
                    <a:ea typeface="맑은 고딕" pitchFamily="50" charset="-127"/>
                  </a:rPr>
                  <a:t>4</a:t>
                </a:r>
                <a:endParaRPr lang="ko-KR" altLang="en-US" sz="12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cxnSp>
            <p:nvCxnSpPr>
              <p:cNvPr id="18" name="직선 연결선 17"/>
              <p:cNvCxnSpPr/>
              <p:nvPr/>
            </p:nvCxnSpPr>
            <p:spPr>
              <a:xfrm>
                <a:off x="4264801" y="5094514"/>
                <a:ext cx="3776648" cy="0"/>
              </a:xfrm>
              <a:prstGeom prst="line">
                <a:avLst/>
              </a:prstGeom>
              <a:ln w="28575">
                <a:solidFill>
                  <a:schemeClr val="bg1">
                    <a:lumMod val="8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" name="TextBox 44"/>
              <p:cNvSpPr txBox="1"/>
              <p:nvPr/>
            </p:nvSpPr>
            <p:spPr>
              <a:xfrm>
                <a:off x="4465490" y="4597585"/>
                <a:ext cx="1277914" cy="369332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r>
                  <a:rPr lang="en-US" altLang="ko-KR" b="1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맑은 고딕" pitchFamily="50" charset="-127"/>
                    <a:ea typeface="맑은 고딕" pitchFamily="50" charset="-127"/>
                  </a:rPr>
                  <a:t>DB </a:t>
                </a:r>
                <a:r>
                  <a:rPr lang="ko-KR" altLang="en-US" b="1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맑은 고딕" pitchFamily="50" charset="-127"/>
                    <a:ea typeface="맑은 고딕" pitchFamily="50" charset="-127"/>
                  </a:rPr>
                  <a:t>모델링</a:t>
                </a:r>
                <a:endParaRPr lang="ko-KR" altLang="en-US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</p:grpSp>
        <p:grpSp>
          <p:nvGrpSpPr>
            <p:cNvPr id="23" name="그룹 22"/>
            <p:cNvGrpSpPr/>
            <p:nvPr/>
          </p:nvGrpSpPr>
          <p:grpSpPr>
            <a:xfrm>
              <a:off x="4189399" y="4086108"/>
              <a:ext cx="3854137" cy="496929"/>
              <a:chOff x="4187312" y="4597585"/>
              <a:chExt cx="3854137" cy="496929"/>
            </a:xfrm>
          </p:grpSpPr>
          <p:sp>
            <p:nvSpPr>
              <p:cNvPr id="24" name="TextBox 23"/>
              <p:cNvSpPr txBox="1"/>
              <p:nvPr/>
            </p:nvSpPr>
            <p:spPr>
              <a:xfrm>
                <a:off x="4187312" y="4606597"/>
                <a:ext cx="274434" cy="276999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r>
                  <a:rPr lang="en-US" altLang="ko-KR" sz="1200" b="1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맑은 고딕" pitchFamily="50" charset="-127"/>
                    <a:ea typeface="맑은 고딕" pitchFamily="50" charset="-127"/>
                  </a:rPr>
                  <a:t>5</a:t>
                </a:r>
                <a:endParaRPr lang="ko-KR" altLang="en-US" sz="12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cxnSp>
            <p:nvCxnSpPr>
              <p:cNvPr id="25" name="직선 연결선 24"/>
              <p:cNvCxnSpPr/>
              <p:nvPr/>
            </p:nvCxnSpPr>
            <p:spPr>
              <a:xfrm>
                <a:off x="4264801" y="5094514"/>
                <a:ext cx="3776648" cy="0"/>
              </a:xfrm>
              <a:prstGeom prst="line">
                <a:avLst/>
              </a:prstGeom>
              <a:ln w="28575">
                <a:solidFill>
                  <a:schemeClr val="bg1">
                    <a:lumMod val="8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TextBox 26"/>
              <p:cNvSpPr txBox="1"/>
              <p:nvPr/>
            </p:nvSpPr>
            <p:spPr>
              <a:xfrm>
                <a:off x="4465490" y="4597585"/>
                <a:ext cx="1189749" cy="369332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r>
                  <a:rPr lang="ko-KR" altLang="en-US" b="1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맑은 고딕" pitchFamily="50" charset="-127"/>
                    <a:ea typeface="맑은 고딕" pitchFamily="50" charset="-127"/>
                  </a:rPr>
                  <a:t>주요 기능</a:t>
                </a:r>
                <a:endParaRPr lang="ko-KR" altLang="en-US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</p:grpSp>
        <p:grpSp>
          <p:nvGrpSpPr>
            <p:cNvPr id="28" name="그룹 27"/>
            <p:cNvGrpSpPr/>
            <p:nvPr/>
          </p:nvGrpSpPr>
          <p:grpSpPr>
            <a:xfrm>
              <a:off x="4189399" y="5371517"/>
              <a:ext cx="3854137" cy="496929"/>
              <a:chOff x="4187312" y="4597585"/>
              <a:chExt cx="3854137" cy="496929"/>
            </a:xfrm>
          </p:grpSpPr>
          <p:sp>
            <p:nvSpPr>
              <p:cNvPr id="29" name="TextBox 28"/>
              <p:cNvSpPr txBox="1"/>
              <p:nvPr/>
            </p:nvSpPr>
            <p:spPr>
              <a:xfrm>
                <a:off x="4187312" y="4606597"/>
                <a:ext cx="274434" cy="276999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r>
                  <a:rPr lang="en-US" altLang="ko-KR" sz="1200" b="1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맑은 고딕" pitchFamily="50" charset="-127"/>
                    <a:ea typeface="맑은 고딕" pitchFamily="50" charset="-127"/>
                  </a:rPr>
                  <a:t>7</a:t>
                </a:r>
                <a:endParaRPr lang="ko-KR" altLang="en-US" sz="12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cxnSp>
            <p:nvCxnSpPr>
              <p:cNvPr id="30" name="직선 연결선 29"/>
              <p:cNvCxnSpPr/>
              <p:nvPr/>
            </p:nvCxnSpPr>
            <p:spPr>
              <a:xfrm>
                <a:off x="4264801" y="5094514"/>
                <a:ext cx="3776648" cy="0"/>
              </a:xfrm>
              <a:prstGeom prst="line">
                <a:avLst/>
              </a:prstGeom>
              <a:ln w="28575">
                <a:solidFill>
                  <a:schemeClr val="bg1">
                    <a:lumMod val="8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TextBox 30"/>
              <p:cNvSpPr txBox="1"/>
              <p:nvPr/>
            </p:nvSpPr>
            <p:spPr>
              <a:xfrm>
                <a:off x="4465490" y="4597585"/>
                <a:ext cx="646331" cy="369332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r>
                  <a:rPr lang="ko-KR" altLang="en-US" b="1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맑은 고딕" pitchFamily="50" charset="-127"/>
                    <a:ea typeface="맑은 고딕" pitchFamily="50" charset="-127"/>
                  </a:rPr>
                  <a:t>시연</a:t>
                </a:r>
                <a:endParaRPr lang="ko-KR" altLang="en-US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</p:grpSp>
        <p:grpSp>
          <p:nvGrpSpPr>
            <p:cNvPr id="32" name="그룹 31"/>
            <p:cNvGrpSpPr/>
            <p:nvPr/>
          </p:nvGrpSpPr>
          <p:grpSpPr>
            <a:xfrm>
              <a:off x="4189399" y="4716585"/>
              <a:ext cx="3854137" cy="496929"/>
              <a:chOff x="4187312" y="4597585"/>
              <a:chExt cx="3854137" cy="496929"/>
            </a:xfrm>
          </p:grpSpPr>
          <p:sp>
            <p:nvSpPr>
              <p:cNvPr id="33" name="TextBox 32"/>
              <p:cNvSpPr txBox="1"/>
              <p:nvPr/>
            </p:nvSpPr>
            <p:spPr>
              <a:xfrm>
                <a:off x="4187312" y="4606597"/>
                <a:ext cx="274434" cy="276999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r>
                  <a:rPr lang="en-US" altLang="ko-KR" sz="1200" b="1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맑은 고딕" pitchFamily="50" charset="-127"/>
                    <a:ea typeface="맑은 고딕" pitchFamily="50" charset="-127"/>
                  </a:rPr>
                  <a:t>6</a:t>
                </a:r>
                <a:endParaRPr lang="ko-KR" altLang="en-US" sz="12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cxnSp>
            <p:nvCxnSpPr>
              <p:cNvPr id="34" name="직선 연결선 33"/>
              <p:cNvCxnSpPr/>
              <p:nvPr/>
            </p:nvCxnSpPr>
            <p:spPr>
              <a:xfrm>
                <a:off x="4264801" y="5094514"/>
                <a:ext cx="3776648" cy="0"/>
              </a:xfrm>
              <a:prstGeom prst="line">
                <a:avLst/>
              </a:prstGeom>
              <a:ln w="28575">
                <a:solidFill>
                  <a:schemeClr val="bg1">
                    <a:lumMod val="8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TextBox 34"/>
              <p:cNvSpPr txBox="1"/>
              <p:nvPr/>
            </p:nvSpPr>
            <p:spPr>
              <a:xfrm>
                <a:off x="4465490" y="4597585"/>
                <a:ext cx="1733167" cy="369332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r>
                  <a:rPr lang="ko-KR" altLang="en-US" b="1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맑은 고딕" pitchFamily="50" charset="-127"/>
                    <a:ea typeface="맑은 고딕" pitchFamily="50" charset="-127"/>
                  </a:rPr>
                  <a:t>주요 기능 코드</a:t>
                </a:r>
                <a:endParaRPr lang="ko-KR" altLang="en-US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xmlns="" val="5694159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9943" y="629558"/>
            <a:ext cx="1903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주요 기능 코드</a:t>
            </a:r>
            <a:endParaRPr lang="ko-KR" altLang="en-US" sz="2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561638" y="1064986"/>
            <a:ext cx="72000" cy="720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723122" y="1064986"/>
            <a:ext cx="72000" cy="720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884606" y="1064986"/>
            <a:ext cx="72000" cy="720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1872686" y="536576"/>
            <a:ext cx="319314" cy="50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49942" y="1172304"/>
            <a:ext cx="7677108" cy="369332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공지사항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|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의약품 허가 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| 10-1.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복용 시 주의사항에 대한 세부정보 조회</a:t>
            </a:r>
            <a:endParaRPr lang="en-US" altLang="ko-KR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46388" y="1639615"/>
            <a:ext cx="4993200" cy="4492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  <a:ln>
            <a:solidFill>
              <a:srgbClr val="BDC1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5959359" y="2276475"/>
            <a:ext cx="5517934" cy="385068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  <a:ln>
            <a:solidFill>
              <a:srgbClr val="BDC1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5959366" y="1639614"/>
            <a:ext cx="5517931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BDC1CA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기능 설명 요약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검색 결과를 통해 </a:t>
            </a:r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복용시 주의사항을 세부적으로 조회할 수 있다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xmlns="" val="1236279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9943" y="629558"/>
            <a:ext cx="1903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주요 기능 코드</a:t>
            </a:r>
            <a:endParaRPr lang="ko-KR" altLang="en-US" sz="2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561638" y="1064986"/>
            <a:ext cx="72000" cy="720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723122" y="1064986"/>
            <a:ext cx="72000" cy="720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884606" y="1064986"/>
            <a:ext cx="72000" cy="720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1872686" y="536576"/>
            <a:ext cx="319314" cy="50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49942" y="1172304"/>
            <a:ext cx="7677108" cy="369332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관리자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|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의약품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관리 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| 11-1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의약품 정보 추가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수정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삭제</a:t>
            </a:r>
            <a:endParaRPr lang="en-US" altLang="ko-KR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46388" y="1639615"/>
            <a:ext cx="4993200" cy="4492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  <a:ln>
            <a:solidFill>
              <a:srgbClr val="BDC1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5959359" y="2243523"/>
            <a:ext cx="5517934" cy="385068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  <a:ln>
            <a:solidFill>
              <a:srgbClr val="BDC1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5959366" y="1639614"/>
            <a:ext cx="5517931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BDC1CA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기능 설명 요약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의약품 추가 또는 품목명을 기준으로 하여 추가 혹은 삭제를 할 수 있다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36279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extBox 81"/>
          <p:cNvSpPr txBox="1"/>
          <p:nvPr/>
        </p:nvSpPr>
        <p:spPr>
          <a:xfrm>
            <a:off x="5379087" y="2866295"/>
            <a:ext cx="1415772" cy="94673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48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itchFamily="50" charset="-127"/>
                <a:ea typeface="맑은 고딕" pitchFamily="50" charset="-127"/>
              </a:rPr>
              <a:t>시연</a:t>
            </a:r>
            <a:endParaRPr lang="ko-KR" altLang="en-US" sz="4800" b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5898516" y="2743288"/>
            <a:ext cx="394968" cy="72000"/>
            <a:chOff x="561638" y="1064986"/>
            <a:chExt cx="394968" cy="72000"/>
          </a:xfrm>
        </p:grpSpPr>
        <p:sp>
          <p:nvSpPr>
            <p:cNvPr id="10" name="타원 9"/>
            <p:cNvSpPr/>
            <p:nvPr/>
          </p:nvSpPr>
          <p:spPr>
            <a:xfrm>
              <a:off x="561638" y="1064986"/>
              <a:ext cx="72000" cy="72000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1" name="타원 10"/>
            <p:cNvSpPr/>
            <p:nvPr/>
          </p:nvSpPr>
          <p:spPr>
            <a:xfrm>
              <a:off x="723122" y="1064986"/>
              <a:ext cx="72000" cy="7200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2" name="타원 11"/>
            <p:cNvSpPr/>
            <p:nvPr/>
          </p:nvSpPr>
          <p:spPr>
            <a:xfrm>
              <a:off x="884606" y="1064986"/>
              <a:ext cx="72000" cy="72000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13" name="직사각형 12"/>
          <p:cNvSpPr/>
          <p:nvPr/>
        </p:nvSpPr>
        <p:spPr>
          <a:xfrm>
            <a:off x="5432400" y="2321678"/>
            <a:ext cx="14462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smtClean="0">
                <a:solidFill>
                  <a:srgbClr val="00B0F0"/>
                </a:solidFill>
                <a:latin typeface="맑은 고딕" pitchFamily="50" charset="-127"/>
                <a:ea typeface="맑은 고딕" pitchFamily="50" charset="-127"/>
              </a:rPr>
              <a:t>ALYAKBOA</a:t>
            </a:r>
            <a:r>
              <a:rPr lang="ko-KR" altLang="en-US" b="1" dirty="0" smtClean="0">
                <a:solidFill>
                  <a:srgbClr val="00B0F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3829077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extBox 81"/>
          <p:cNvSpPr txBox="1"/>
          <p:nvPr/>
        </p:nvSpPr>
        <p:spPr>
          <a:xfrm>
            <a:off x="4157745" y="2874020"/>
            <a:ext cx="4118242" cy="94673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48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itchFamily="50" charset="-127"/>
                <a:ea typeface="맑은 고딕" pitchFamily="50" charset="-127"/>
              </a:rPr>
              <a:t>Thank you :-)</a:t>
            </a:r>
            <a:endParaRPr lang="ko-KR" altLang="en-US" sz="4800" b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5898516" y="2743288"/>
            <a:ext cx="394968" cy="72000"/>
            <a:chOff x="561638" y="1064986"/>
            <a:chExt cx="394968" cy="72000"/>
          </a:xfrm>
        </p:grpSpPr>
        <p:sp>
          <p:nvSpPr>
            <p:cNvPr id="15" name="타원 14"/>
            <p:cNvSpPr/>
            <p:nvPr/>
          </p:nvSpPr>
          <p:spPr>
            <a:xfrm>
              <a:off x="561638" y="1064986"/>
              <a:ext cx="72000" cy="72000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6" name="타원 15"/>
            <p:cNvSpPr/>
            <p:nvPr/>
          </p:nvSpPr>
          <p:spPr>
            <a:xfrm>
              <a:off x="723122" y="1064986"/>
              <a:ext cx="72000" cy="7200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7" name="타원 16"/>
            <p:cNvSpPr/>
            <p:nvPr/>
          </p:nvSpPr>
          <p:spPr>
            <a:xfrm>
              <a:off x="884606" y="1064986"/>
              <a:ext cx="72000" cy="72000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9" name="직사각형 8"/>
          <p:cNvSpPr/>
          <p:nvPr/>
        </p:nvSpPr>
        <p:spPr>
          <a:xfrm>
            <a:off x="5430519" y="2321678"/>
            <a:ext cx="135745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 smtClean="0">
                <a:solidFill>
                  <a:srgbClr val="00B0F0"/>
                </a:solidFill>
                <a:latin typeface="맑은 고딕" pitchFamily="50" charset="-127"/>
                <a:ea typeface="맑은 고딕" pitchFamily="50" charset="-127"/>
              </a:rPr>
              <a:t>ALYAKBOA</a:t>
            </a:r>
            <a:r>
              <a:rPr lang="ko-KR" altLang="en-US" b="1" dirty="0" smtClean="0">
                <a:solidFill>
                  <a:srgbClr val="00B0F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3829077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9943" y="629558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주제</a:t>
            </a:r>
            <a:endParaRPr lang="ko-KR" altLang="en-US" sz="2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19314" y="161924"/>
            <a:ext cx="995136" cy="37691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561638" y="1064986"/>
            <a:ext cx="72000" cy="720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723122" y="1064986"/>
            <a:ext cx="72000" cy="720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884606" y="1064986"/>
            <a:ext cx="72000" cy="720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314450" y="813363"/>
            <a:ext cx="8613255" cy="2169825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목표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의약품 정보 검색</a:t>
            </a:r>
            <a:endParaRPr lang="en-US" altLang="ko-KR" b="1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국민의 알 권리 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충족과 안전한 약물복용을 위해 </a:t>
            </a:r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병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·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의원에서 처방 받은 약물 또는 약국에서 조제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구입한 약물에 대한 정보 검색과 </a:t>
            </a:r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약물에 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대한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효능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사용법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주의사항 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등의 약물정보를 제공하여 </a:t>
            </a:r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안전한 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약물복용을 도와드리는 서비스 입니다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314449" y="3231946"/>
            <a:ext cx="6942926" cy="2169825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기능</a:t>
            </a:r>
            <a:endParaRPr lang="en-US" altLang="ko-KR" b="1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: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복용하고 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있는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약품명을 통해 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약물의 정보를 확인할 수 있습니다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: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의약품에 관련한 다양한 정보를  확인 할 수 있습니다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: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의약품에 관한 질문을 올리고 답변을 받을 수 있습니다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: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회원 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가입을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통해 기존 검색 이력을 관리 할 수 있습니다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xmlns="" val="4178664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9943" y="629558"/>
            <a:ext cx="13003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팀원 소개</a:t>
            </a:r>
            <a:endParaRPr lang="ko-KR" altLang="en-US" sz="2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19314" y="161924"/>
            <a:ext cx="995136" cy="37691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561638" y="1064986"/>
            <a:ext cx="72000" cy="720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723122" y="1064986"/>
            <a:ext cx="72000" cy="720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884606" y="1064986"/>
            <a:ext cx="72000" cy="720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303006856"/>
              </p:ext>
            </p:extLst>
          </p:nvPr>
        </p:nvGraphicFramePr>
        <p:xfrm>
          <a:off x="449943" y="1402054"/>
          <a:ext cx="11232502" cy="4297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81037"/>
                <a:gridCol w="3070746"/>
                <a:gridCol w="2910205"/>
                <a:gridCol w="4170514"/>
              </a:tblGrid>
              <a:tr h="30986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맑은 고딕" pitchFamily="50" charset="-127"/>
                          <a:ea typeface="맑은 고딕" pitchFamily="50" charset="-127"/>
                        </a:rPr>
                        <a:t>팀장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rgbClr val="BDC1C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맑은 고딕" pitchFamily="50" charset="-127"/>
                          <a:ea typeface="맑은 고딕" pitchFamily="50" charset="-127"/>
                        </a:rPr>
                        <a:t>이성훈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맑은 고딕" pitchFamily="50" charset="-127"/>
                          <a:ea typeface="맑은 고딕" pitchFamily="50" charset="-127"/>
                        </a:rPr>
                        <a:t>개발  담당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rgbClr val="BDC1C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09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PPT</a:t>
                      </a:r>
                      <a:endParaRPr lang="ko-KR" altLang="en-US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rgbClr val="BDC1C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맑은 고딕" pitchFamily="50" charset="-127"/>
                          <a:ea typeface="맑은 고딕" pitchFamily="50" charset="-127"/>
                        </a:rPr>
                        <a:t>김아리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맑은 고딕" pitchFamily="50" charset="-127"/>
                          <a:ea typeface="맑은 고딕" pitchFamily="50" charset="-127"/>
                        </a:rPr>
                        <a:t>데이터 수집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rgbClr val="BDC1C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맑은 고딕" pitchFamily="50" charset="-127"/>
                          <a:ea typeface="맑은 고딕" pitchFamily="50" charset="-127"/>
                        </a:rPr>
                        <a:t>이성훈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</a:tr>
              <a:tr h="309863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맑은 고딕" pitchFamily="50" charset="-127"/>
                          <a:ea typeface="맑은 고딕" pitchFamily="50" charset="-127"/>
                        </a:rPr>
                        <a:t>의약품 검색 페이지</a:t>
                      </a:r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(Main)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rgbClr val="BDC1C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맑은 고딕" pitchFamily="50" charset="-127"/>
                          <a:ea typeface="맑은 고딕" pitchFamily="50" charset="-127"/>
                        </a:rPr>
                        <a:t>이성훈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</a:tr>
              <a:tr h="309863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1800" kern="12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1800" kern="12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맑은 고딕" pitchFamily="50" charset="-127"/>
                          <a:ea typeface="맑은 고딕" pitchFamily="50" charset="-127"/>
                        </a:rPr>
                        <a:t>마이 페이지 </a:t>
                      </a:r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| </a:t>
                      </a:r>
                      <a:r>
                        <a:rPr lang="ko-KR" altLang="en-US" dirty="0" smtClean="0">
                          <a:latin typeface="맑은 고딕" pitchFamily="50" charset="-127"/>
                          <a:ea typeface="맑은 고딕" pitchFamily="50" charset="-127"/>
                        </a:rPr>
                        <a:t>검색이력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rgbClr val="BDC1C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맑은 고딕" pitchFamily="50" charset="-127"/>
                          <a:ea typeface="맑은 고딕" pitchFamily="50" charset="-127"/>
                        </a:rPr>
                        <a:t>이성훈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</a:tr>
              <a:tr h="309863">
                <a:tc>
                  <a:txBody>
                    <a:bodyPr/>
                    <a:lstStyle/>
                    <a:p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맑은 고딕" pitchFamily="50" charset="-127"/>
                          <a:ea typeface="맑은 고딕" pitchFamily="50" charset="-127"/>
                        </a:rPr>
                        <a:t>관리자 </a:t>
                      </a:r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| </a:t>
                      </a:r>
                      <a:r>
                        <a:rPr lang="ko-KR" altLang="en-US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회원 목록 </a:t>
                      </a:r>
                      <a:endParaRPr lang="ko-KR" altLang="en-US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rgbClr val="BDC1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나이수</a:t>
                      </a:r>
                      <a:endParaRPr lang="ko-KR" altLang="en-US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</a:tr>
              <a:tr h="309863">
                <a:tc>
                  <a:txBody>
                    <a:bodyPr/>
                    <a:lstStyle/>
                    <a:p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맑은 고딕" pitchFamily="50" charset="-127"/>
                          <a:ea typeface="맑은 고딕" pitchFamily="50" charset="-127"/>
                        </a:rPr>
                        <a:t>회원 가입 </a:t>
                      </a:r>
                      <a:endParaRPr lang="en-US" altLang="ko-KR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atinLnBrk="1"/>
                      <a:r>
                        <a:rPr lang="ko-KR" altLang="en-US" dirty="0" smtClean="0">
                          <a:latin typeface="맑은 고딕" pitchFamily="50" charset="-127"/>
                          <a:ea typeface="맑은 고딕" pitchFamily="50" charset="-127"/>
                        </a:rPr>
                        <a:t>마이 페이지 </a:t>
                      </a:r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| </a:t>
                      </a:r>
                      <a:r>
                        <a:rPr lang="ko-KR" altLang="en-US" dirty="0" smtClean="0">
                          <a:latin typeface="맑은 고딕" pitchFamily="50" charset="-127"/>
                          <a:ea typeface="맑은 고딕" pitchFamily="50" charset="-127"/>
                        </a:rPr>
                        <a:t>회원 정보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rgbClr val="BDC1C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맑은 고딕" pitchFamily="50" charset="-127"/>
                          <a:ea typeface="맑은 고딕" pitchFamily="50" charset="-127"/>
                        </a:rPr>
                        <a:t>홍아름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</a:tr>
              <a:tr h="309863">
                <a:tc>
                  <a:txBody>
                    <a:bodyPr/>
                    <a:lstStyle/>
                    <a:p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FAQ </a:t>
                      </a:r>
                      <a:r>
                        <a:rPr lang="ko-KR" altLang="en-US" dirty="0" smtClean="0">
                          <a:latin typeface="맑은 고딕" pitchFamily="50" charset="-127"/>
                          <a:ea typeface="맑은 고딕" pitchFamily="50" charset="-127"/>
                        </a:rPr>
                        <a:t>페이지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rgbClr val="BDC1C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김태강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</a:tr>
              <a:tr h="309863">
                <a:tc>
                  <a:txBody>
                    <a:bodyPr/>
                    <a:lstStyle/>
                    <a:p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Q&amp;A </a:t>
                      </a:r>
                      <a:r>
                        <a:rPr lang="ko-KR" altLang="en-US" dirty="0" smtClean="0">
                          <a:latin typeface="맑은 고딕" pitchFamily="50" charset="-127"/>
                          <a:ea typeface="맑은 고딕" pitchFamily="50" charset="-127"/>
                        </a:rPr>
                        <a:t>페이지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rgbClr val="BDC1C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김아리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</a:tr>
              <a:tr h="309863">
                <a:tc>
                  <a:txBody>
                    <a:bodyPr/>
                    <a:lstStyle/>
                    <a:p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맑은 고딕" pitchFamily="50" charset="-127"/>
                          <a:ea typeface="맑은 고딕" pitchFamily="50" charset="-127"/>
                        </a:rPr>
                        <a:t>공지사항 </a:t>
                      </a:r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|</a:t>
                      </a:r>
                      <a:r>
                        <a:rPr lang="en-US" altLang="ko-KR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dirty="0" smtClean="0">
                          <a:latin typeface="맑은 고딕" pitchFamily="50" charset="-127"/>
                          <a:ea typeface="맑은 고딕" pitchFamily="50" charset="-127"/>
                        </a:rPr>
                        <a:t>뉴스</a:t>
                      </a:r>
                      <a:endParaRPr lang="en-US" altLang="ko-KR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rgbClr val="BDC1C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나이수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</a:tr>
              <a:tr h="342720">
                <a:tc>
                  <a:txBody>
                    <a:bodyPr/>
                    <a:lstStyle/>
                    <a:p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맑은 고딕" pitchFamily="50" charset="-127"/>
                          <a:ea typeface="맑은 고딕" pitchFamily="50" charset="-127"/>
                        </a:rPr>
                        <a:t>공지사항 </a:t>
                      </a:r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|</a:t>
                      </a:r>
                      <a:r>
                        <a:rPr lang="en-US" altLang="ko-KR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dirty="0" smtClean="0">
                          <a:latin typeface="맑은 고딕" pitchFamily="50" charset="-127"/>
                          <a:ea typeface="맑은 고딕" pitchFamily="50" charset="-127"/>
                        </a:rPr>
                        <a:t>의약품 허가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rgbClr val="BDC1C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맑은 고딕" pitchFamily="50" charset="-127"/>
                          <a:ea typeface="맑은 고딕" pitchFamily="50" charset="-127"/>
                        </a:rPr>
                        <a:t>박종수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</a:tr>
              <a:tr h="342720">
                <a:tc>
                  <a:txBody>
                    <a:bodyPr/>
                    <a:lstStyle/>
                    <a:p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맑은 고딕" pitchFamily="50" charset="-127"/>
                          <a:ea typeface="맑은 고딕" pitchFamily="50" charset="-127"/>
                        </a:rPr>
                        <a:t>관리자 </a:t>
                      </a:r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| </a:t>
                      </a:r>
                      <a:r>
                        <a:rPr lang="ko-KR" altLang="en-US" dirty="0" smtClean="0">
                          <a:latin typeface="맑은 고딕" pitchFamily="50" charset="-127"/>
                          <a:ea typeface="맑은 고딕" pitchFamily="50" charset="-127"/>
                        </a:rPr>
                        <a:t>의약품 관리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rgbClr val="BDC1C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맑은 고딕" pitchFamily="50" charset="-127"/>
                          <a:ea typeface="맑은 고딕" pitchFamily="50" charset="-127"/>
                        </a:rPr>
                        <a:t>박종수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438129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9943" y="629558"/>
            <a:ext cx="13003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개발 환경</a:t>
            </a:r>
            <a:endParaRPr lang="ko-KR" altLang="en-US" sz="2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561638" y="1064986"/>
            <a:ext cx="72000" cy="720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723122" y="1064986"/>
            <a:ext cx="72000" cy="720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884606" y="1064986"/>
            <a:ext cx="72000" cy="720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319314" y="161924"/>
            <a:ext cx="995136" cy="37691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28" name="표 27"/>
          <p:cNvGraphicFramePr>
            <a:graphicFrameLocks noGrp="1"/>
          </p:cNvGraphicFramePr>
          <p:nvPr/>
        </p:nvGraphicFramePr>
        <p:xfrm>
          <a:off x="560820" y="1376151"/>
          <a:ext cx="10777739" cy="42468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73077"/>
                <a:gridCol w="9004662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맑은 고딕" pitchFamily="50" charset="-127"/>
                          <a:ea typeface="맑은 고딕" pitchFamily="50" charset="-127"/>
                        </a:rPr>
                        <a:t>하드웨어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rgbClr val="BDC1C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400" dirty="0" smtClean="0">
                          <a:latin typeface="맑은 고딕" pitchFamily="50" charset="-127"/>
                          <a:ea typeface="맑은 고딕" pitchFamily="50" charset="-127"/>
                        </a:rPr>
                        <a:t>window 8.1 pro k, Intel(R) pentium(R) CPU G3250 @ 3.20GHz , 64</a:t>
                      </a:r>
                      <a:r>
                        <a:rPr lang="ko-KR" altLang="en-US" sz="1400" dirty="0" smtClean="0">
                          <a:latin typeface="맑은 고딕" pitchFamily="50" charset="-127"/>
                          <a:ea typeface="맑은 고딕" pitchFamily="50" charset="-127"/>
                        </a:rPr>
                        <a:t>비트 운영체제</a:t>
                      </a:r>
                      <a:r>
                        <a:rPr lang="en-US" altLang="ko-KR" sz="1400" dirty="0" smtClean="0">
                          <a:latin typeface="맑은 고딕" pitchFamily="50" charset="-127"/>
                          <a:ea typeface="맑은 고딕" pitchFamily="50" charset="-127"/>
                        </a:rPr>
                        <a:t>, x64</a:t>
                      </a:r>
                      <a:r>
                        <a:rPr lang="ko-KR" altLang="en-US" sz="1400" dirty="0" smtClean="0">
                          <a:latin typeface="맑은 고딕" pitchFamily="50" charset="-127"/>
                          <a:ea typeface="맑은 고딕" pitchFamily="50" charset="-127"/>
                        </a:rPr>
                        <a:t>기반 프로세서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dirty="0" smtClean="0">
                          <a:latin typeface="맑은 고딕" pitchFamily="50" charset="-127"/>
                          <a:ea typeface="맑은 고딕" pitchFamily="50" charset="-127"/>
                        </a:rPr>
                        <a:t>개발언어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rgbClr val="BDC1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 smtClean="0">
                          <a:latin typeface="맑은 고딕" pitchFamily="50" charset="-127"/>
                          <a:ea typeface="맑은 고딕" pitchFamily="50" charset="-127"/>
                        </a:rPr>
                        <a:t>JSP/Servlet, Java</a:t>
                      </a:r>
                      <a:endParaRPr lang="ko-KR" altLang="en-US" sz="18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dirty="0" smtClean="0">
                          <a:latin typeface="맑은 고딕" pitchFamily="50" charset="-127"/>
                          <a:ea typeface="맑은 고딕" pitchFamily="50" charset="-127"/>
                        </a:rPr>
                        <a:t>개발툴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rgbClr val="BDC1C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>
                          <a:latin typeface="맑은 고딕" pitchFamily="50" charset="-127"/>
                          <a:ea typeface="맑은 고딕" pitchFamily="50" charset="-127"/>
                        </a:rPr>
                        <a:t>eclipse 2019-03 (4.11.0)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DBMS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rgbClr val="BDC1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Oracle 11g</a:t>
                      </a:r>
                      <a:endParaRPr lang="ko-KR" alt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DBMS </a:t>
                      </a:r>
                      <a:r>
                        <a:rPr lang="ko-KR" altLang="en-US" dirty="0" smtClean="0"/>
                        <a:t>연결 툴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rgbClr val="BDC1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exERD 2.4.6</a:t>
                      </a:r>
                      <a:endParaRPr lang="ko-KR" alt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웹서버</a:t>
                      </a:r>
                      <a:r>
                        <a:rPr lang="en-US" altLang="ko-KR" dirty="0" smtClean="0"/>
                        <a:t>(WAS)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rgbClr val="BDC1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tomcat 8.5</a:t>
                      </a:r>
                      <a:endParaRPr lang="ko-KR" alt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브라우저 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rgbClr val="BDC1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Chrom 80.0</a:t>
                      </a:r>
                      <a:endParaRPr lang="ko-KR" alt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웹프로그램 기술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rgbClr val="BDC1C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HTMl, CSS, javascript, </a:t>
                      </a:r>
                      <a:r>
                        <a:rPr lang="en-US" altLang="ko-KR" dirty="0" err="1" smtClean="0"/>
                        <a:t>jQuery</a:t>
                      </a:r>
                      <a:r>
                        <a:rPr lang="en-US" altLang="ko-KR" dirty="0" smtClean="0"/>
                        <a:t>,</a:t>
                      </a:r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en-US" altLang="ko-KR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jstl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형상화 도구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rgbClr val="BDC1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Git Hub</a:t>
                      </a:r>
                      <a:endParaRPr lang="ko-KR" alt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Library</a:t>
                      </a:r>
                      <a:endParaRPr lang="ko-KR" altLang="en-US" dirty="0" smtClean="0"/>
                    </a:p>
                  </a:txBody>
                  <a:tcPr>
                    <a:solidFill>
                      <a:srgbClr val="BDC1C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commons-dbcp2-2.7.0 /commons-logging-1.2/commons-pool2-2.8.0/cos/jstl-1.2</a:t>
                      </a:r>
                    </a:p>
                    <a:p>
                      <a:pPr latinLnBrk="1"/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Ojdbc6/</a:t>
                      </a:r>
                      <a:r>
                        <a:rPr lang="en-US" altLang="ko-KR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javax.mail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2163801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9943" y="629558"/>
            <a:ext cx="13981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DB 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모델링</a:t>
            </a:r>
            <a:endParaRPr lang="ko-KR" altLang="en-US" sz="2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561638" y="1064986"/>
            <a:ext cx="72000" cy="720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723122" y="1064986"/>
            <a:ext cx="72000" cy="720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884606" y="1064986"/>
            <a:ext cx="72000" cy="720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319314" y="161924"/>
            <a:ext cx="995136" cy="37691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/>
        </p:nvGraphicFramePr>
        <p:xfrm>
          <a:off x="500893" y="1302771"/>
          <a:ext cx="11248520" cy="490184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24260"/>
                <a:gridCol w="5624260"/>
              </a:tblGrid>
              <a:tr h="38274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논리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물리</a:t>
                      </a:r>
                      <a:endParaRPr lang="ko-KR" altLang="en-US" dirty="0"/>
                    </a:p>
                  </a:txBody>
                  <a:tcPr/>
                </a:tc>
              </a:tr>
              <a:tr h="4519101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2050" name="Picture 2" descr="C:\Users\hong\Desktop\0521mediq물리.png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6184444" y="1925920"/>
            <a:ext cx="5525839" cy="3953833"/>
          </a:xfrm>
          <a:prstGeom prst="rect">
            <a:avLst/>
          </a:prstGeom>
          <a:noFill/>
        </p:spPr>
      </p:pic>
      <p:pic>
        <p:nvPicPr>
          <p:cNvPr id="2051" name="Picture 3" descr="C:\Users\hong\Desktop\0521mediq논리.png"/>
          <p:cNvPicPr>
            <a:picLocks noChangeAspect="1" noChangeArrowheads="1"/>
          </p:cNvPicPr>
          <p:nvPr/>
        </p:nvPicPr>
        <p:blipFill>
          <a:blip r:embed="rId3" cstate="print"/>
          <a:srcRect b="6518"/>
          <a:stretch>
            <a:fillRect/>
          </a:stretch>
        </p:blipFill>
        <p:spPr bwMode="auto">
          <a:xfrm>
            <a:off x="650719" y="1910707"/>
            <a:ext cx="5332730" cy="399582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2163801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9943" y="629558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주요기능</a:t>
            </a:r>
            <a:endParaRPr lang="ko-KR" altLang="en-US" sz="2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561638" y="1064986"/>
            <a:ext cx="72000" cy="720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723122" y="1064986"/>
            <a:ext cx="72000" cy="720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884606" y="1064986"/>
            <a:ext cx="72000" cy="720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319314" y="161924"/>
            <a:ext cx="995136" cy="37691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10" name="표 9"/>
          <p:cNvGraphicFramePr>
            <a:graphicFrameLocks noGrp="1"/>
          </p:cNvGraphicFramePr>
          <p:nvPr/>
        </p:nvGraphicFramePr>
        <p:xfrm>
          <a:off x="560820" y="1236105"/>
          <a:ext cx="10777739" cy="4912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3788"/>
                <a:gridCol w="5231374"/>
                <a:gridCol w="5092577"/>
              </a:tblGrid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lang="ko-KR" altLang="en-US" sz="16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rgbClr val="BDC1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의약품 검색 페이지</a:t>
                      </a:r>
                      <a:r>
                        <a:rPr lang="en-US" altLang="ko-KR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(Main)</a:t>
                      </a:r>
                      <a:endParaRPr lang="ko-KR" altLang="en-US" sz="16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rgbClr val="BDC1C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1-1. </a:t>
                      </a:r>
                      <a:r>
                        <a:rPr lang="ko-KR" altLang="en-US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의약품 검색 기능 </a:t>
                      </a:r>
                      <a:r>
                        <a:rPr lang="en-US" altLang="ko-KR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lang="ko-KR" altLang="en-US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품목명</a:t>
                      </a:r>
                      <a:r>
                        <a:rPr lang="en-US" altLang="ko-KR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</a:p>
                    <a:p>
                      <a:r>
                        <a:rPr lang="en-US" altLang="ko-KR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1-2. </a:t>
                      </a:r>
                      <a:r>
                        <a:rPr lang="ko-KR" altLang="en-US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검색이력 저장</a:t>
                      </a:r>
                      <a:endParaRPr lang="en-US" altLang="ko-KR" sz="16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lang="ko-KR" altLang="en-US" sz="16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rgbClr val="BDC1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로그인 </a:t>
                      </a:r>
                    </a:p>
                  </a:txBody>
                  <a:tcPr>
                    <a:solidFill>
                      <a:srgbClr val="BDC1C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2-1. </a:t>
                      </a:r>
                      <a:r>
                        <a:rPr lang="ko-KR" altLang="en-US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아이디</a:t>
                      </a:r>
                      <a:r>
                        <a:rPr lang="en-US" altLang="ko-KR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lang="ko-KR" altLang="en-US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비밀번호 찾기</a:t>
                      </a:r>
                      <a:endParaRPr lang="en-US" altLang="ko-KR" sz="16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lang="ko-KR" altLang="en-US" sz="16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rgbClr val="BDC1C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마이 페이지 </a:t>
                      </a:r>
                      <a:r>
                        <a:rPr lang="en-US" altLang="ko-KR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| </a:t>
                      </a:r>
                      <a:r>
                        <a:rPr lang="ko-KR" altLang="en-US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검색이력</a:t>
                      </a:r>
                      <a:endParaRPr lang="ko-KR" altLang="en-US" sz="16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rgbClr val="BDC1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3-1. </a:t>
                      </a:r>
                      <a:r>
                        <a:rPr lang="ko-KR" altLang="en-US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검색이력 표시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</a:p>
                  </a:txBody>
                  <a:tcPr>
                    <a:solidFill>
                      <a:srgbClr val="BDC1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관리자 </a:t>
                      </a:r>
                      <a:r>
                        <a:rPr lang="en-US" altLang="ko-KR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| </a:t>
                      </a:r>
                      <a:r>
                        <a:rPr lang="ko-KR" altLang="en-US" sz="16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회원 목록</a:t>
                      </a:r>
                      <a:endParaRPr lang="ko-KR" altLang="en-US" sz="16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rgbClr val="BDC1C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4-1. </a:t>
                      </a:r>
                      <a:r>
                        <a:rPr lang="ko-KR" altLang="en-US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회원 목록 조회</a:t>
                      </a:r>
                      <a:endParaRPr lang="en-US" altLang="ko-KR" sz="16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atinLnBrk="1"/>
                      <a:r>
                        <a:rPr lang="en-US" altLang="ko-KR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4-2. </a:t>
                      </a:r>
                      <a:r>
                        <a:rPr lang="ko-KR" altLang="en-US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회원 목록 삭제</a:t>
                      </a:r>
                      <a:endParaRPr lang="ko-KR" altLang="en-US" sz="16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lang="ko-KR" altLang="en-US" sz="16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rgbClr val="BDC1C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회원 가입 </a:t>
                      </a:r>
                      <a:endParaRPr lang="en-US" altLang="ko-KR" sz="16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rgbClr val="BDC1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5-1. </a:t>
                      </a:r>
                      <a:r>
                        <a:rPr lang="ko-KR" altLang="en-US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회원 가입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6</a:t>
                      </a:r>
                      <a:endParaRPr lang="ko-KR" altLang="en-US" sz="16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rgbClr val="BDC1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마이 페이지 </a:t>
                      </a:r>
                      <a:r>
                        <a:rPr lang="en-US" altLang="ko-KR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| </a:t>
                      </a:r>
                      <a:r>
                        <a:rPr lang="ko-KR" altLang="en-US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회원 정보</a:t>
                      </a:r>
                    </a:p>
                  </a:txBody>
                  <a:tcPr>
                    <a:solidFill>
                      <a:srgbClr val="BDC1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6-1. </a:t>
                      </a:r>
                      <a:r>
                        <a:rPr lang="ko-KR" altLang="en-US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내 정보 수정 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7</a:t>
                      </a:r>
                      <a:endParaRPr lang="ko-KR" altLang="en-US" sz="16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rgbClr val="BDC1C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FAQ </a:t>
                      </a:r>
                      <a:r>
                        <a:rPr lang="ko-KR" altLang="en-US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페이지</a:t>
                      </a:r>
                      <a:endParaRPr lang="ko-KR" altLang="en-US" sz="16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rgbClr val="BDC1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7-1. </a:t>
                      </a:r>
                      <a:r>
                        <a:rPr lang="ko-KR" altLang="en-US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검색기능 </a:t>
                      </a:r>
                      <a:endParaRPr lang="en-US" altLang="ko-KR" sz="16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7-2.</a:t>
                      </a:r>
                      <a:r>
                        <a:rPr lang="en-US" altLang="ko-KR" sz="16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16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카테고리 선택기능 </a:t>
                      </a:r>
                      <a:endParaRPr lang="ko-KR" altLang="en-US" sz="16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8</a:t>
                      </a:r>
                    </a:p>
                  </a:txBody>
                  <a:tcPr>
                    <a:solidFill>
                      <a:srgbClr val="BDC1C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Q&amp;A </a:t>
                      </a:r>
                      <a:r>
                        <a:rPr lang="ko-KR" altLang="en-US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페이지</a:t>
                      </a:r>
                      <a:endParaRPr lang="ko-KR" altLang="en-US" sz="16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rgbClr val="BDC1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8-1. </a:t>
                      </a:r>
                      <a:r>
                        <a:rPr lang="ko-KR" altLang="en-US" sz="16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검색 기능</a:t>
                      </a:r>
                      <a:endParaRPr lang="en-US" altLang="ko-KR" sz="16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8-2. </a:t>
                      </a:r>
                      <a:r>
                        <a:rPr lang="ko-KR" altLang="en-US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질문 상세 페이지 </a:t>
                      </a:r>
                      <a:r>
                        <a:rPr lang="ko-KR" altLang="en-US" sz="16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조회 </a:t>
                      </a:r>
                      <a:r>
                        <a:rPr lang="en-US" altLang="ko-KR" sz="16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lang="ko-KR" altLang="en-US" sz="16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이미지 보기</a:t>
                      </a:r>
                      <a:r>
                        <a:rPr lang="en-US" altLang="ko-KR" sz="16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,</a:t>
                      </a:r>
                      <a:r>
                        <a:rPr lang="ko-KR" altLang="en-US" sz="16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다운로드</a:t>
                      </a:r>
                      <a:r>
                        <a:rPr lang="en-US" altLang="ko-KR" sz="16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9</a:t>
                      </a:r>
                      <a:endParaRPr lang="ko-KR" altLang="en-US" sz="16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rgbClr val="BDC1C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공지사항 </a:t>
                      </a:r>
                      <a:r>
                        <a:rPr lang="en-US" altLang="ko-KR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|</a:t>
                      </a:r>
                      <a:r>
                        <a:rPr lang="en-US" altLang="ko-KR" sz="16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뉴스</a:t>
                      </a:r>
                      <a:endParaRPr lang="en-US" altLang="ko-KR" sz="16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rgbClr val="BDC1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9-1. </a:t>
                      </a:r>
                      <a:r>
                        <a:rPr lang="ko-KR" altLang="en-US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뉴스 수정기능</a:t>
                      </a:r>
                      <a:endParaRPr lang="ko-KR" altLang="en-US" sz="16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10</a:t>
                      </a:r>
                      <a:endParaRPr lang="ko-KR" altLang="en-US" sz="16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rgbClr val="BDC1C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공지사항 </a:t>
                      </a:r>
                      <a:r>
                        <a:rPr lang="en-US" altLang="ko-KR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|</a:t>
                      </a:r>
                      <a:r>
                        <a:rPr lang="en-US" altLang="ko-KR" sz="16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의약품 허가</a:t>
                      </a:r>
                      <a:endParaRPr lang="ko-KR" altLang="en-US" sz="16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rgbClr val="BDC1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10-1. </a:t>
                      </a:r>
                      <a:r>
                        <a:rPr lang="ko-KR" altLang="en-US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복용 </a:t>
                      </a:r>
                      <a:r>
                        <a:rPr lang="ko-KR" altLang="en-US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시 주의사항에 대한 세부정보 조회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11</a:t>
                      </a:r>
                      <a:endParaRPr lang="ko-KR" altLang="en-US" sz="16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rgbClr val="BDC1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관리자 </a:t>
                      </a:r>
                      <a:r>
                        <a:rPr lang="en-US" altLang="ko-KR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| </a:t>
                      </a:r>
                      <a:r>
                        <a:rPr lang="ko-KR" altLang="en-US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의약품 관리</a:t>
                      </a:r>
                    </a:p>
                  </a:txBody>
                  <a:tcPr>
                    <a:solidFill>
                      <a:srgbClr val="BDC1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11-1. </a:t>
                      </a:r>
                      <a:r>
                        <a:rPr lang="ko-KR" altLang="en-US" sz="16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의약품 정보 추가</a:t>
                      </a:r>
                      <a:r>
                        <a:rPr lang="en-US" altLang="ko-KR" sz="16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lang="ko-KR" altLang="en-US" sz="16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수정</a:t>
                      </a:r>
                      <a:r>
                        <a:rPr lang="en-US" altLang="ko-KR" sz="16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lang="ko-KR" altLang="en-US" sz="16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삭제</a:t>
                      </a:r>
                      <a:endParaRPr lang="ko-KR" altLang="en-US" sz="16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2163801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9943" y="629558"/>
            <a:ext cx="1903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주요 기능 코드</a:t>
            </a:r>
            <a:endParaRPr lang="ko-KR" altLang="en-US" sz="2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561638" y="1064986"/>
            <a:ext cx="72000" cy="720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723122" y="1064986"/>
            <a:ext cx="72000" cy="720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884606" y="1064986"/>
            <a:ext cx="72000" cy="720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1872686" y="536576"/>
            <a:ext cx="319314" cy="50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49943" y="1172304"/>
            <a:ext cx="4892686" cy="369332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의약품 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검색 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(Main)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| 1-1.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의약품 검색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기능</a:t>
            </a:r>
            <a:endParaRPr lang="en-US" altLang="ko-KR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646388" y="1639615"/>
            <a:ext cx="4993200" cy="4492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  <a:ln>
            <a:solidFill>
              <a:srgbClr val="BDC1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5959359" y="2276475"/>
            <a:ext cx="5517934" cy="385068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  <a:ln>
            <a:solidFill>
              <a:srgbClr val="BDC1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/>
          <p:cNvSpPr txBox="1"/>
          <p:nvPr/>
        </p:nvSpPr>
        <p:spPr>
          <a:xfrm>
            <a:off x="5959366" y="1639614"/>
            <a:ext cx="5517931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BDC1CA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기능 설명 요약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의약품을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품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목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명으로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검색하고 </a:t>
            </a:r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결과를 표 형태로 출력한다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1236279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9943" y="629558"/>
            <a:ext cx="1903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주요 기능 코드</a:t>
            </a:r>
            <a:endParaRPr lang="ko-KR" altLang="en-US" sz="2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561638" y="1064986"/>
            <a:ext cx="72000" cy="720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723122" y="1064986"/>
            <a:ext cx="72000" cy="720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884606" y="1064986"/>
            <a:ext cx="72000" cy="720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1872686" y="536576"/>
            <a:ext cx="319314" cy="50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49943" y="1172304"/>
            <a:ext cx="5579382" cy="369332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로그인 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| 2-1.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아이디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비밀번호 찾기</a:t>
            </a:r>
            <a:endParaRPr lang="en-US" altLang="ko-KR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646388" y="1639615"/>
            <a:ext cx="4993200" cy="4492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  <a:ln>
            <a:solidFill>
              <a:srgbClr val="BDC1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5959359" y="2276475"/>
            <a:ext cx="5517934" cy="385068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  <a:ln>
            <a:solidFill>
              <a:srgbClr val="BDC1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/>
          <p:cNvSpPr txBox="1"/>
          <p:nvPr/>
        </p:nvSpPr>
        <p:spPr>
          <a:xfrm>
            <a:off x="5959366" y="1639614"/>
            <a:ext cx="5517931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BDC1CA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기능 설명 요약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아이디와 이름과 이메일로 찾는다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아이디와 이메일로 비밀번호를 갱신한다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1236279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기본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나눔스퀘어">
      <a:majorFont>
        <a:latin typeface="나눔스퀘어 ExtraBold"/>
        <a:ea typeface="나눔스퀘어 ExtraBold"/>
        <a:cs typeface=""/>
      </a:majorFont>
      <a:minorFont>
        <a:latin typeface="나눔스퀘어"/>
        <a:ea typeface="나눔스퀘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기본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나눔스퀘어">
      <a:majorFont>
        <a:latin typeface="나눔스퀘어 ExtraBold"/>
        <a:ea typeface="나눔스퀘어 ExtraBold"/>
        <a:cs typeface=""/>
      </a:majorFont>
      <a:minorFont>
        <a:latin typeface="나눔스퀘어"/>
        <a:ea typeface="나눔스퀘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1242</TotalTime>
  <Words>743</Words>
  <Application>Microsoft Office PowerPoint</Application>
  <PresentationFormat>사용자 지정</PresentationFormat>
  <Paragraphs>176</Paragraphs>
  <Slides>23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23</vt:i4>
      </vt:variant>
    </vt:vector>
  </HeadingPairs>
  <TitlesOfParts>
    <vt:vector size="29" baseType="lpstr">
      <vt:lpstr>굴림</vt:lpstr>
      <vt:lpstr>Arial</vt:lpstr>
      <vt:lpstr>맑은 고딕</vt:lpstr>
      <vt:lpstr>나눔스퀘어</vt:lpstr>
      <vt:lpstr>기본</vt:lpstr>
      <vt:lpstr>1_기본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사용자</dc:creator>
  <cp:lastModifiedBy>hong</cp:lastModifiedBy>
  <cp:revision>241</cp:revision>
  <cp:lastPrinted>2020-04-15T10:59:57Z</cp:lastPrinted>
  <dcterms:created xsi:type="dcterms:W3CDTF">2017-11-24T11:22:27Z</dcterms:created>
  <dcterms:modified xsi:type="dcterms:W3CDTF">2020-05-22T01:18:58Z</dcterms:modified>
</cp:coreProperties>
</file>